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6"/>
  </p:notesMasterIdLst>
  <p:sldIdLst>
    <p:sldId id="375" r:id="rId2"/>
    <p:sldId id="425" r:id="rId3"/>
    <p:sldId id="426" r:id="rId4"/>
    <p:sldId id="427" r:id="rId5"/>
    <p:sldId id="428" r:id="rId6"/>
    <p:sldId id="429" r:id="rId7"/>
    <p:sldId id="430" r:id="rId8"/>
    <p:sldId id="431" r:id="rId9"/>
    <p:sldId id="432" r:id="rId10"/>
    <p:sldId id="433" r:id="rId11"/>
    <p:sldId id="434" r:id="rId12"/>
    <p:sldId id="444" r:id="rId13"/>
    <p:sldId id="435" r:id="rId14"/>
    <p:sldId id="436" r:id="rId15"/>
    <p:sldId id="437" r:id="rId16"/>
    <p:sldId id="438" r:id="rId17"/>
    <p:sldId id="439" r:id="rId18"/>
    <p:sldId id="445" r:id="rId19"/>
    <p:sldId id="446" r:id="rId20"/>
    <p:sldId id="447" r:id="rId21"/>
    <p:sldId id="448" r:id="rId22"/>
    <p:sldId id="449" r:id="rId23"/>
    <p:sldId id="450" r:id="rId24"/>
    <p:sldId id="451" r:id="rId25"/>
    <p:sldId id="452" r:id="rId26"/>
    <p:sldId id="453" r:id="rId27"/>
    <p:sldId id="454" r:id="rId28"/>
    <p:sldId id="455" r:id="rId29"/>
    <p:sldId id="456" r:id="rId30"/>
    <p:sldId id="457" r:id="rId31"/>
    <p:sldId id="460" r:id="rId32"/>
    <p:sldId id="458" r:id="rId33"/>
    <p:sldId id="459" r:id="rId34"/>
    <p:sldId id="461" r:id="rId35"/>
    <p:sldId id="462" r:id="rId36"/>
    <p:sldId id="463" r:id="rId37"/>
    <p:sldId id="464" r:id="rId38"/>
    <p:sldId id="465" r:id="rId39"/>
    <p:sldId id="466" r:id="rId40"/>
    <p:sldId id="467" r:id="rId41"/>
    <p:sldId id="468" r:id="rId42"/>
    <p:sldId id="469" r:id="rId43"/>
    <p:sldId id="470" r:id="rId44"/>
    <p:sldId id="471" r:id="rId45"/>
    <p:sldId id="472" r:id="rId46"/>
    <p:sldId id="473" r:id="rId47"/>
    <p:sldId id="474" r:id="rId48"/>
    <p:sldId id="475" r:id="rId49"/>
    <p:sldId id="476" r:id="rId50"/>
    <p:sldId id="440" r:id="rId51"/>
    <p:sldId id="441" r:id="rId52"/>
    <p:sldId id="442" r:id="rId53"/>
    <p:sldId id="443" r:id="rId54"/>
    <p:sldId id="424" r:id="rId5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p:cViewPr varScale="1">
        <p:scale>
          <a:sx n="70" d="100"/>
          <a:sy n="70" d="100"/>
        </p:scale>
        <p:origin x="702" y="72"/>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t>4/18/2024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t>‹#›</a:t>
            </a:fld>
            <a:endParaRPr lang="en-US"/>
          </a:p>
        </p:txBody>
      </p:sp>
    </p:spTree>
    <p:extLst>
      <p:ext uri="{BB962C8B-B14F-4D97-AF65-F5344CB8AC3E}">
        <p14:creationId xmlns:p14="http://schemas.microsoft.com/office/powerpoint/2010/main"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t>1</a:t>
            </a:fld>
            <a:endParaRPr lang="en-US"/>
          </a:p>
        </p:txBody>
      </p:sp>
    </p:spTree>
    <p:extLst>
      <p:ext uri="{BB962C8B-B14F-4D97-AF65-F5344CB8AC3E}">
        <p14:creationId xmlns:p14="http://schemas.microsoft.com/office/powerpoint/2010/main"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t>4/18/2024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t>4/18/2024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t>4/18/2024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sr-Cyrl-RS" sz="4800" dirty="0" smtClean="0"/>
              <a:t>Карактеристике лекарске професије</a:t>
            </a:r>
            <a:br>
              <a:rPr lang="sr-Cyrl-RS" sz="4800" dirty="0" smtClean="0"/>
            </a:br>
            <a:r>
              <a:rPr lang="sr-Cyrl-RS" sz="4800" dirty="0" smtClean="0"/>
              <a:t>Учесници у здравственом процесу</a:t>
            </a:r>
            <a:r>
              <a:rPr lang="sr-Latn-RS" dirty="0" smtClean="0"/>
              <a:t/>
            </a:r>
            <a:br>
              <a:rPr lang="sr-Latn-RS" dirty="0" smtClean="0"/>
            </a:br>
            <a:endParaRPr lang="en-US" dirty="0"/>
          </a:p>
        </p:txBody>
      </p:sp>
      <p:sp>
        <p:nvSpPr>
          <p:cNvPr id="3" name="Subtitle 2"/>
          <p:cNvSpPr>
            <a:spLocks noGrp="1"/>
          </p:cNvSpPr>
          <p:nvPr>
            <p:ph type="subTitle" idx="1"/>
          </p:nvPr>
        </p:nvSpPr>
        <p:spPr>
          <a:xfrm>
            <a:off x="1338616" y="4953000"/>
            <a:ext cx="9146383" cy="1371600"/>
          </a:xfrm>
        </p:spPr>
        <p:txBody>
          <a:bodyPr>
            <a:noAutofit/>
          </a:bodyPr>
          <a:lstStyle/>
          <a:p>
            <a:r>
              <a:rPr lang="sr-Cyrl-RS" sz="2400" b="1" dirty="0" smtClean="0"/>
              <a:t>д</a:t>
            </a:r>
            <a:r>
              <a:rPr lang="sr-Cyrl-RS" sz="2400" b="1" dirty="0" smtClean="0"/>
              <a:t>оц.др </a:t>
            </a:r>
            <a:r>
              <a:rPr lang="sr-Cyrl-RS" sz="2400" b="1" dirty="0" smtClean="0"/>
              <a:t>Валентина Опанчина</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Примаријус</a:t>
            </a:r>
            <a:endParaRPr lang="en-US" dirty="0"/>
          </a:p>
        </p:txBody>
      </p:sp>
      <p:sp>
        <p:nvSpPr>
          <p:cNvPr id="3" name="Content Placeholder 2"/>
          <p:cNvSpPr>
            <a:spLocks noGrp="1"/>
          </p:cNvSpPr>
          <p:nvPr>
            <p:ph idx="1"/>
          </p:nvPr>
        </p:nvSpPr>
        <p:spPr/>
        <p:txBody>
          <a:bodyPr>
            <a:normAutofit lnSpcReduction="10000"/>
          </a:bodyPr>
          <a:lstStyle/>
          <a:p>
            <a:pPr marL="204788" lvl="1">
              <a:spcBef>
                <a:spcPts val="1350"/>
              </a:spcBef>
              <a:buFont typeface="Arial" panose="020B0604020202020204" pitchFamily="34" charset="0"/>
              <a:buChar char="▪"/>
            </a:pPr>
            <a:r>
              <a:rPr lang="sr-Cyrl-RS" sz="2200" dirty="0" smtClean="0"/>
              <a:t>Захтјев </a:t>
            </a:r>
            <a:r>
              <a:rPr lang="sr-Cyrl-RS" sz="2200" dirty="0"/>
              <a:t>за добијање звања главног </a:t>
            </a:r>
            <a:r>
              <a:rPr lang="sr-Cyrl-RS" sz="2200" dirty="0" smtClean="0"/>
              <a:t>лекара </a:t>
            </a:r>
            <a:r>
              <a:rPr lang="sr-Cyrl-RS" sz="2200" dirty="0" smtClean="0"/>
              <a:t>(</a:t>
            </a:r>
            <a:r>
              <a:rPr lang="en-US" sz="2200" dirty="0" err="1">
                <a:solidFill>
                  <a:srgbClr val="FF0000"/>
                </a:solidFill>
              </a:rPr>
              <a:t>Primarius</a:t>
            </a:r>
            <a:r>
              <a:rPr lang="en-US" sz="2200" dirty="0">
                <a:solidFill>
                  <a:srgbClr val="FF0000"/>
                </a:solidFill>
              </a:rPr>
              <a:t>, primus inter </a:t>
            </a:r>
            <a:r>
              <a:rPr lang="en-US" sz="2200" dirty="0" err="1" smtClean="0">
                <a:solidFill>
                  <a:srgbClr val="FF0000"/>
                </a:solidFill>
              </a:rPr>
              <a:t>partes</a:t>
            </a:r>
            <a:r>
              <a:rPr lang="sr-Cyrl-RS" sz="2200" dirty="0" smtClean="0">
                <a:solidFill>
                  <a:srgbClr val="FF0000"/>
                </a:solidFill>
              </a:rPr>
              <a:t>) </a:t>
            </a:r>
            <a:r>
              <a:rPr lang="sr-Cyrl-RS" sz="2200" dirty="0"/>
              <a:t>могу поднијети </a:t>
            </a:r>
            <a:r>
              <a:rPr lang="sr-Cyrl-RS" sz="2200" dirty="0" smtClean="0"/>
              <a:t>лекари </a:t>
            </a:r>
            <a:r>
              <a:rPr lang="sr-Cyrl-RS" sz="2200" dirty="0"/>
              <a:t>који имају најмање дванаест година стажа у здравственој </a:t>
            </a:r>
            <a:r>
              <a:rPr lang="sr-Cyrl-RS" sz="2200" dirty="0" smtClean="0"/>
              <a:t>делатности</a:t>
            </a:r>
            <a:r>
              <a:rPr lang="sr-Cyrl-RS" sz="2200" dirty="0"/>
              <a:t>, који су положили </a:t>
            </a:r>
            <a:r>
              <a:rPr lang="sr-Cyrl-RS" sz="2200" dirty="0" smtClean="0"/>
              <a:t>државни испит </a:t>
            </a:r>
            <a:r>
              <a:rPr lang="sr-Cyrl-RS" sz="2200" dirty="0"/>
              <a:t>и који имају издате стручне и научне радове.</a:t>
            </a:r>
          </a:p>
          <a:p>
            <a:pPr marL="204788" lvl="1">
              <a:spcBef>
                <a:spcPts val="1350"/>
              </a:spcBef>
              <a:buFont typeface="Arial" panose="020B0604020202020204" pitchFamily="34" charset="0"/>
              <a:buChar char="▪"/>
            </a:pPr>
            <a:r>
              <a:rPr lang="sr-Cyrl-RS" sz="2200" dirty="0"/>
              <a:t>Ово је чин стручног признања за дугорочну успешну здравствену заштиту, као и образовни и стручни рад (члан 180).</a:t>
            </a:r>
          </a:p>
          <a:p>
            <a:pPr marL="204788" lvl="1">
              <a:spcBef>
                <a:spcPts val="1350"/>
              </a:spcBef>
              <a:buFont typeface="Arial" panose="020B0604020202020204" pitchFamily="34" charset="0"/>
              <a:buChar char="▪"/>
            </a:pPr>
            <a:r>
              <a:rPr lang="sr-Cyrl-RS" sz="2200" dirty="0"/>
              <a:t>Предлог за доделу звања може поднети одговарајућа секција или подружница лекарског или фармацеутског друштва, као и надлежна комора.</a:t>
            </a:r>
          </a:p>
          <a:p>
            <a:pPr marL="204788" lvl="1">
              <a:spcBef>
                <a:spcPts val="1350"/>
              </a:spcBef>
              <a:buFont typeface="Arial" panose="020B0604020202020204" pitchFamily="34" charset="0"/>
              <a:buChar char="▪"/>
            </a:pPr>
            <a:r>
              <a:rPr lang="sr-Cyrl-RS" sz="2200" dirty="0"/>
              <a:t>Детаљне услове, методе и процедуре за главног лекара прописује министар. За лекаре са територије аутономне покрајине потребно је претходно прибавити мишљење надлежног органа аутономне покрајине.</a:t>
            </a:r>
            <a:endParaRPr lang="en-US" dirty="0"/>
          </a:p>
        </p:txBody>
      </p:sp>
    </p:spTree>
    <p:extLst>
      <p:ext uri="{BB962C8B-B14F-4D97-AF65-F5344CB8AC3E}">
        <p14:creationId xmlns:p14="http://schemas.microsoft.com/office/powerpoint/2010/main" val="88199505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Процена потреба система здравствене заштите</a:t>
            </a:r>
            <a:endParaRPr lang="en-US" dirty="0"/>
          </a:p>
        </p:txBody>
      </p:sp>
      <p:sp>
        <p:nvSpPr>
          <p:cNvPr id="3" name="Content Placeholder 2"/>
          <p:cNvSpPr>
            <a:spLocks noGrp="1"/>
          </p:cNvSpPr>
          <p:nvPr>
            <p:ph idx="1"/>
          </p:nvPr>
        </p:nvSpPr>
        <p:spPr/>
        <p:txBody>
          <a:bodyPr>
            <a:normAutofit/>
          </a:bodyPr>
          <a:lstStyle/>
          <a:p>
            <a:pPr marL="204788" lvl="1">
              <a:spcBef>
                <a:spcPts val="1350"/>
              </a:spcBef>
              <a:buFont typeface="Arial" panose="020B0604020202020204" pitchFamily="34" charset="0"/>
              <a:buChar char="▪"/>
            </a:pPr>
            <a:r>
              <a:rPr lang="sr-Cyrl-RS" sz="2200" dirty="0" smtClean="0"/>
              <a:t>Број </a:t>
            </a:r>
            <a:r>
              <a:rPr lang="sr-Cyrl-RS" sz="2200" dirty="0"/>
              <a:t>новодипломираних студената на медицинским факултетима у Републици Србији није везан за процену потреба здравствених услуга и доминира интересовање самих школа које диктира актуелни систем финансирања Медицинске школе и број ученика, што је значајно и за друге здравствене школе.</a:t>
            </a:r>
          </a:p>
          <a:p>
            <a:pPr marL="204788" lvl="1">
              <a:spcBef>
                <a:spcPts val="1350"/>
              </a:spcBef>
              <a:buFont typeface="Arial" panose="020B0604020202020204" pitchFamily="34" charset="0"/>
              <a:buChar char="▪"/>
            </a:pPr>
            <a:r>
              <a:rPr lang="sr-Cyrl-RS" sz="2200" dirty="0"/>
              <a:t>Према препорукама СЗО</a:t>
            </a:r>
            <a:r>
              <a:rPr lang="sr-Cyrl-RS" sz="2200" dirty="0">
                <a:solidFill>
                  <a:srgbClr val="FF0000"/>
                </a:solidFill>
              </a:rPr>
              <a:t>, здравствена политика </a:t>
            </a:r>
            <a:r>
              <a:rPr lang="sr-Cyrl-RS" sz="2200" dirty="0"/>
              <a:t>подразумева планирање одговарајућег броја и квали</a:t>
            </a:r>
            <a:r>
              <a:rPr lang="en-US" sz="2200" dirty="0"/>
              <a:t>ﬁ</a:t>
            </a:r>
            <a:r>
              <a:rPr lang="sr-Cyrl-RS" sz="2200" dirty="0"/>
              <a:t>кационе структуре образовања и њихово адекватно коришћење, уз континуирано стручно усавршавање.</a:t>
            </a:r>
            <a:endParaRPr lang="en-US" dirty="0">
              <a:solidFill>
                <a:srgbClr val="FF0000"/>
              </a:solidFill>
            </a:endParaRPr>
          </a:p>
        </p:txBody>
      </p:sp>
    </p:spTree>
    <p:extLst>
      <p:ext uri="{BB962C8B-B14F-4D97-AF65-F5344CB8AC3E}">
        <p14:creationId xmlns:p14="http://schemas.microsoft.com/office/powerpoint/2010/main" val="394839658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Cyrl-RS" dirty="0" smtClean="0">
                <a:solidFill>
                  <a:srgbClr val="FF0000"/>
                </a:solidFill>
              </a:rPr>
              <a:t>Лиценцирање лекара</a:t>
            </a:r>
            <a:endParaRPr lang="en-US" dirty="0">
              <a:solidFill>
                <a:srgbClr val="FF0000"/>
              </a:solidFill>
            </a:endParaRP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2169913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Лиценца</a:t>
            </a:r>
            <a:endParaRPr lang="en-US" dirty="0"/>
          </a:p>
        </p:txBody>
      </p:sp>
      <p:sp>
        <p:nvSpPr>
          <p:cNvPr id="3" name="Content Placeholder 2"/>
          <p:cNvSpPr>
            <a:spLocks noGrp="1"/>
          </p:cNvSpPr>
          <p:nvPr>
            <p:ph idx="1"/>
          </p:nvPr>
        </p:nvSpPr>
        <p:spPr/>
        <p:txBody>
          <a:bodyPr>
            <a:normAutofit/>
          </a:bodyPr>
          <a:lstStyle/>
          <a:p>
            <a:r>
              <a:rPr lang="ru-RU" sz="2200" dirty="0" smtClean="0"/>
              <a:t>У </a:t>
            </a:r>
            <a:r>
              <a:rPr lang="ru-RU" sz="2200" dirty="0"/>
              <a:t>складу са Законом о здравственој заштити, постоје заједничке одредбе о лиценцирању здравствених радника.</a:t>
            </a:r>
          </a:p>
          <a:p>
            <a:r>
              <a:rPr lang="ru-RU" sz="2200" dirty="0"/>
              <a:t>  Други део законских одредби садржан је у Закону о коморама здравствених радника и регулише управни поступак.</a:t>
            </a:r>
          </a:p>
          <a:p>
            <a:r>
              <a:rPr lang="ru-RU" sz="2200" dirty="0"/>
              <a:t>Надлежна комора издаје, обнавља или одузима лиценцу лекару под условима прописаним законом којим се уређује здравствена заштита.</a:t>
            </a:r>
          </a:p>
          <a:p>
            <a:r>
              <a:rPr lang="ru-RU" sz="2200" dirty="0"/>
              <a:t>Директор Коморе доноси одлуку и налаже да се изврши упис у Именик Коморе, који се води за све чланове. Именик има садржај јавне књиге (чл. 9. и 10</a:t>
            </a:r>
            <a:endParaRPr lang="en-US" sz="2200" dirty="0"/>
          </a:p>
        </p:txBody>
      </p:sp>
    </p:spTree>
    <p:extLst>
      <p:ext uri="{BB962C8B-B14F-4D97-AF65-F5344CB8AC3E}">
        <p14:creationId xmlns:p14="http://schemas.microsoft.com/office/powerpoint/2010/main" val="175262688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0" y="1905000"/>
            <a:ext cx="9983390" cy="2667000"/>
          </a:xfrm>
        </p:spPr>
        <p:txBody>
          <a:bodyPr/>
          <a:lstStyle/>
          <a:p>
            <a:r>
              <a:rPr lang="ru-RU" sz="3200" dirty="0"/>
              <a:t>Здравствени радник може да се бави медицином у здравственој установи или приватној пракси ако: има приправнички стаж и положен стручни испит; добио или обновио лиценцу (члан 153). Обављање здравствене делатности подразумева </a:t>
            </a:r>
            <a:r>
              <a:rPr lang="ru-RU" sz="3200" dirty="0">
                <a:solidFill>
                  <a:srgbClr val="FF0000"/>
                </a:solidFill>
              </a:rPr>
              <a:t>самостално пружање здравствене заштите </a:t>
            </a:r>
            <a:r>
              <a:rPr lang="ru-RU" sz="3200" dirty="0"/>
              <a:t>без непосредног надзора другог здравственог радника.</a:t>
            </a:r>
            <a:endParaRPr lang="en-US" sz="32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9106166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Лиценца</a:t>
            </a:r>
            <a:endParaRPr lang="en-US" dirty="0"/>
          </a:p>
        </p:txBody>
      </p:sp>
      <p:sp>
        <p:nvSpPr>
          <p:cNvPr id="3" name="Content Placeholder 2"/>
          <p:cNvSpPr>
            <a:spLocks noGrp="1"/>
          </p:cNvSpPr>
          <p:nvPr>
            <p:ph idx="1"/>
          </p:nvPr>
        </p:nvSpPr>
        <p:spPr/>
        <p:txBody>
          <a:bodyPr>
            <a:normAutofit/>
          </a:bodyPr>
          <a:lstStyle/>
          <a:p>
            <a:r>
              <a:rPr lang="sr-Cyrl-RS" sz="2200" dirty="0" smtClean="0"/>
              <a:t>Решење </a:t>
            </a:r>
            <a:r>
              <a:rPr lang="sr-Cyrl-RS" sz="2200" dirty="0"/>
              <a:t>о издатој, продуженој, односно одузетој лиценци здравственог радника доноси управник надлежне Коморе.</a:t>
            </a:r>
          </a:p>
          <a:p>
            <a:r>
              <a:rPr lang="sr-Cyrl-RS" sz="2200" dirty="0"/>
              <a:t>Решење је коначно у управном поступку и против њега се може покренути управни спор.</a:t>
            </a:r>
          </a:p>
          <a:p>
            <a:r>
              <a:rPr lang="sr-Cyrl-RS" sz="2200" dirty="0">
                <a:solidFill>
                  <a:srgbClr val="FF0000"/>
                </a:solidFill>
              </a:rPr>
              <a:t>Лиценца је јавна исправа </a:t>
            </a:r>
            <a:r>
              <a:rPr lang="sr-Cyrl-RS" sz="2200" dirty="0"/>
              <a:t>(члан 181).</a:t>
            </a:r>
          </a:p>
          <a:p>
            <a:r>
              <a:rPr lang="sr-Cyrl-RS" sz="2200" dirty="0"/>
              <a:t>Трошкове лиценце утврђује надлежни орган удружења, под условима утврђеним законом.</a:t>
            </a:r>
          </a:p>
          <a:p>
            <a:r>
              <a:rPr lang="sr-Cyrl-RS" sz="2200" dirty="0"/>
              <a:t>Ближе услове, облик и садржину издате, обновљене или одузете лиценце, као и програм континуираног образовања прописује министар.</a:t>
            </a:r>
            <a:endParaRPr lang="en-US" sz="2200" dirty="0"/>
          </a:p>
        </p:txBody>
      </p:sp>
    </p:spTree>
    <p:extLst>
      <p:ext uri="{BB962C8B-B14F-4D97-AF65-F5344CB8AC3E}">
        <p14:creationId xmlns:p14="http://schemas.microsoft.com/office/powerpoint/2010/main" val="2496840361"/>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ru-RU" dirty="0" smtClean="0"/>
              <a:t>Здравствени </a:t>
            </a:r>
            <a:r>
              <a:rPr lang="ru-RU" dirty="0"/>
              <a:t>радник коме није издата или није обновљена лиценца, под условима утврђеним законом, не може обављати самосталну праксу у здравственој установи или приватној пракси. До издавања, односно обнове лиценце, здравствени радник може да пружа здравствену заштиту у здравственој установи или приватној пракси под надзором лекара који је издао или је обновио лиценцу код надлежног удружења, а које ће одредити директор здравствене установе или оснивач приватне праксе.</a:t>
            </a:r>
            <a:r>
              <a:rPr lang="en-US" dirty="0"/>
              <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96739700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ru-RU" dirty="0"/>
              <a:t>Лиценца се може издати под условом да здравствени радник:</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sr-Cyrl-RS" sz="2200" dirty="0" smtClean="0"/>
              <a:t>испуњава </a:t>
            </a:r>
            <a:r>
              <a:rPr lang="sr-Cyrl-RS" sz="2200" dirty="0"/>
              <a:t>услове закона у погледу медицинских квалификација;</a:t>
            </a:r>
          </a:p>
          <a:p>
            <a:r>
              <a:rPr lang="sr-Cyrl-RS" sz="2200" dirty="0"/>
              <a:t>је одслужио приправнички стаж и положио приправнички испит;</a:t>
            </a:r>
          </a:p>
          <a:p>
            <a:r>
              <a:rPr lang="sr-Cyrl-RS" sz="2200" dirty="0"/>
              <a:t>је уписан у именик удружења;</a:t>
            </a:r>
          </a:p>
          <a:p>
            <a:r>
              <a:rPr lang="sr-Cyrl-RS" sz="2200" dirty="0"/>
              <a:t>није осуђиван за кривично дело, правоснажном пресудом, које би га дискредитовало за обављање здравствене делатности, или</a:t>
            </a:r>
          </a:p>
          <a:p>
            <a:r>
              <a:rPr lang="sr-Cyrl-RS" sz="2200" dirty="0"/>
              <a:t>није осуђиван на казну затвора због тешког кривичног дела против здравља људи правоснажном пресудом (члан 182).</a:t>
            </a:r>
            <a:endParaRPr lang="en-US" dirty="0"/>
          </a:p>
        </p:txBody>
      </p:sp>
    </p:spTree>
    <p:extLst>
      <p:ext uri="{BB962C8B-B14F-4D97-AF65-F5344CB8AC3E}">
        <p14:creationId xmlns:p14="http://schemas.microsoft.com/office/powerpoint/2010/main" val="238963721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Одузета лиценца</a:t>
            </a:r>
            <a:endParaRPr lang="en-US" dirty="0"/>
          </a:p>
        </p:txBody>
      </p:sp>
      <p:sp>
        <p:nvSpPr>
          <p:cNvPr id="3" name="Content Placeholder 2"/>
          <p:cNvSpPr>
            <a:spLocks noGrp="1"/>
          </p:cNvSpPr>
          <p:nvPr>
            <p:ph idx="1"/>
          </p:nvPr>
        </p:nvSpPr>
        <p:spPr/>
        <p:txBody>
          <a:bodyPr>
            <a:normAutofit/>
          </a:bodyPr>
          <a:lstStyle/>
          <a:p>
            <a:pPr lvl="0"/>
            <a:r>
              <a:rPr lang="ru-RU" sz="2200" dirty="0" smtClean="0"/>
              <a:t>Здравствени </a:t>
            </a:r>
            <a:r>
              <a:rPr lang="ru-RU" sz="2200" dirty="0"/>
              <a:t>радник коме надлежно удружење није обновило или му је одузело лиценцу, може претходно издату лиценцу доставити надлежном удружењу у року од осам дана од дана пријема решења.</a:t>
            </a:r>
          </a:p>
          <a:p>
            <a:pPr lvl="0"/>
            <a:r>
              <a:rPr lang="ru-RU" sz="2200" dirty="0"/>
              <a:t>Надлежна комора по службеној дужности води именик издатих, обновљених, односно одузетих дозвола, у складу са законом. Комора издаје лиценцу лекару који је положио приправнички испит.</a:t>
            </a:r>
          </a:p>
          <a:p>
            <a:pPr lvl="0"/>
            <a:r>
              <a:rPr lang="ru-RU" sz="2200" dirty="0" smtClean="0"/>
              <a:t>Захтев </a:t>
            </a:r>
            <a:r>
              <a:rPr lang="ru-RU" sz="2200" dirty="0"/>
              <a:t>за издавање лиценце здравствени радник подноси надлежној комори. О захтеву за издавање дозволе одлучује управник надлежне коморе и издаје лиценцу.</a:t>
            </a:r>
          </a:p>
          <a:p>
            <a:pPr lvl="0"/>
            <a:r>
              <a:rPr lang="ru-RU" sz="2200" dirty="0">
                <a:solidFill>
                  <a:srgbClr val="FF0000"/>
                </a:solidFill>
              </a:rPr>
              <a:t>Комора издаје </a:t>
            </a:r>
            <a:r>
              <a:rPr lang="ru-RU" sz="2200" dirty="0" smtClean="0">
                <a:solidFill>
                  <a:srgbClr val="FF0000"/>
                </a:solidFill>
              </a:rPr>
              <a:t>лиценцу</a:t>
            </a:r>
            <a:r>
              <a:rPr lang="ru-RU" sz="2200" dirty="0" smtClean="0">
                <a:solidFill>
                  <a:srgbClr val="FF0000"/>
                </a:solidFill>
              </a:rPr>
              <a:t> </a:t>
            </a:r>
            <a:r>
              <a:rPr lang="ru-RU" sz="2200" dirty="0">
                <a:solidFill>
                  <a:srgbClr val="FF0000"/>
                </a:solidFill>
              </a:rPr>
              <a:t>на период од седам година </a:t>
            </a:r>
            <a:r>
              <a:rPr lang="ru-RU" sz="2200" dirty="0"/>
              <a:t>(члан 183).</a:t>
            </a:r>
            <a:endParaRPr lang="en-US" dirty="0"/>
          </a:p>
        </p:txBody>
      </p:sp>
    </p:spTree>
    <p:extLst>
      <p:ext uri="{BB962C8B-B14F-4D97-AF65-F5344CB8AC3E}">
        <p14:creationId xmlns:p14="http://schemas.microsoft.com/office/powerpoint/2010/main" val="20384183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Обнова лиценце</a:t>
            </a:r>
            <a:endParaRPr lang="en-US" dirty="0"/>
          </a:p>
        </p:txBody>
      </p:sp>
      <p:sp>
        <p:nvSpPr>
          <p:cNvPr id="3" name="Content Placeholder 2"/>
          <p:cNvSpPr>
            <a:spLocks noGrp="1"/>
          </p:cNvSpPr>
          <p:nvPr>
            <p:ph idx="1"/>
          </p:nvPr>
        </p:nvSpPr>
        <p:spPr/>
        <p:txBody>
          <a:bodyPr>
            <a:normAutofit/>
          </a:bodyPr>
          <a:lstStyle/>
          <a:p>
            <a:pPr lvl="0"/>
            <a:r>
              <a:rPr lang="sr-Cyrl-RS" sz="2400" dirty="0" smtClean="0"/>
              <a:t>Ради </a:t>
            </a:r>
            <a:r>
              <a:rPr lang="sr-Cyrl-RS" sz="2400" dirty="0"/>
              <a:t>обнављања лиценце, здравствени радник подноси захтев надлежном удружењу, шездесет дана пре истека рока на који му је лиценца издата.</a:t>
            </a:r>
          </a:p>
          <a:p>
            <a:pPr lvl="0"/>
            <a:r>
              <a:rPr lang="sr-Cyrl-RS" sz="2400" dirty="0"/>
              <a:t>Уз захтев за продужење лиценце здравствени радник доставља и доказе о спроведеном поступку континуираног школовања, као и доказе о стручној спреми за наставак рада у својој струци.</a:t>
            </a:r>
          </a:p>
          <a:p>
            <a:pPr lvl="0"/>
            <a:r>
              <a:rPr lang="sr-Cyrl-RS" sz="2400" dirty="0"/>
              <a:t>  Обнављање лиценце се врши сваких седам година (члан 184).</a:t>
            </a:r>
            <a:endParaRPr lang="en-US" dirty="0"/>
          </a:p>
        </p:txBody>
      </p:sp>
    </p:spTree>
    <p:extLst>
      <p:ext uri="{BB962C8B-B14F-4D97-AF65-F5344CB8AC3E}">
        <p14:creationId xmlns:p14="http://schemas.microsoft.com/office/powerpoint/2010/main" val="85493814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Обука лекара</a:t>
            </a:r>
            <a:endParaRPr lang="en-US" b="1" dirty="0"/>
          </a:p>
        </p:txBody>
      </p:sp>
      <p:sp>
        <p:nvSpPr>
          <p:cNvPr id="3" name="Content Placeholder 2"/>
          <p:cNvSpPr>
            <a:spLocks noGrp="1"/>
          </p:cNvSpPr>
          <p:nvPr>
            <p:ph idx="1"/>
          </p:nvPr>
        </p:nvSpPr>
        <p:spPr>
          <a:xfrm>
            <a:off x="762001" y="1905000"/>
            <a:ext cx="10591800" cy="4267200"/>
          </a:xfrm>
        </p:spPr>
        <p:txBody>
          <a:bodyPr>
            <a:noAutofit/>
          </a:bodyPr>
          <a:lstStyle/>
          <a:p>
            <a:r>
              <a:rPr lang="ru-RU" sz="2000" dirty="0" smtClean="0"/>
              <a:t>Законска </a:t>
            </a:r>
            <a:r>
              <a:rPr lang="ru-RU" sz="2000" dirty="0"/>
              <a:t>регулатива о високом образовању је основа за стицање стручних медицинских знања на академском нивоу. Основно медицинско образовање траје шест година (дванаест семестара). </a:t>
            </a:r>
            <a:endParaRPr lang="ru-RU" sz="2000" dirty="0" smtClean="0"/>
          </a:p>
          <a:p>
            <a:r>
              <a:rPr lang="ru-RU" sz="2000" dirty="0" smtClean="0"/>
              <a:t>Министарство </a:t>
            </a:r>
            <a:r>
              <a:rPr lang="ru-RU" sz="2000" dirty="0"/>
              <a:t>просвете и медицински факултети дефинишу садржај основне медицинске обуке. </a:t>
            </a:r>
            <a:r>
              <a:rPr lang="ru-RU" sz="2000" dirty="0">
                <a:solidFill>
                  <a:srgbClr val="FF0000"/>
                </a:solidFill>
              </a:rPr>
              <a:t>Дипломирани доктори медицине стичу диплому лекара опште праксе</a:t>
            </a:r>
            <a:r>
              <a:rPr lang="ru-RU" sz="2000" dirty="0"/>
              <a:t>, али нису у потпуности квалификовани за решавање разних медицинских проблема, па иду на специјализацију која траје од три до шест година. </a:t>
            </a:r>
            <a:endParaRPr lang="ru-RU" sz="2000" dirty="0" smtClean="0"/>
          </a:p>
          <a:p>
            <a:r>
              <a:rPr lang="ru-RU" sz="2000" dirty="0" smtClean="0"/>
              <a:t>За </a:t>
            </a:r>
            <a:r>
              <a:rPr lang="ru-RU" sz="2000" dirty="0"/>
              <a:t>област рада у здравственом систему у Републици Србији сачињен је посебан Колективни уговор. Прописује стручно образовање и усавршавање запослених, као и обавезу послодавца да то обезбеди медицинском особљу и њиховим сарадницима. Односи се на стицање знања и вештина и сви трошкови су на терет послодавца. За време стручног оспособљавања и усавршавања запослени има право на просечну зараду за претходних дванаест месеци</a:t>
            </a:r>
          </a:p>
        </p:txBody>
      </p:sp>
    </p:spTree>
    <p:extLst>
      <p:ext uri="{BB962C8B-B14F-4D97-AF65-F5344CB8AC3E}">
        <p14:creationId xmlns:p14="http://schemas.microsoft.com/office/powerpoint/2010/main" val="238282727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ru-RU" dirty="0"/>
              <a:t>Комора привремено одузима лиценцу здравственом раднику:</a:t>
            </a:r>
            <a:endParaRPr lang="en-US" dirty="0"/>
          </a:p>
        </p:txBody>
      </p:sp>
      <p:sp>
        <p:nvSpPr>
          <p:cNvPr id="3" name="Content Placeholder 2"/>
          <p:cNvSpPr>
            <a:spLocks noGrp="1"/>
          </p:cNvSpPr>
          <p:nvPr>
            <p:ph idx="1"/>
          </p:nvPr>
        </p:nvSpPr>
        <p:spPr>
          <a:xfrm>
            <a:off x="1521885" y="1905000"/>
            <a:ext cx="10136715" cy="4267200"/>
          </a:xfrm>
        </p:spPr>
        <p:txBody>
          <a:bodyPr>
            <a:normAutofit/>
          </a:bodyPr>
          <a:lstStyle/>
          <a:p>
            <a:pPr lvl="0"/>
            <a:r>
              <a:rPr lang="ru-RU" dirty="0" smtClean="0"/>
              <a:t>ако </a:t>
            </a:r>
            <a:r>
              <a:rPr lang="ru-RU" dirty="0"/>
              <a:t>здравствени радник није обновио лиценцу, под условима прописаним законом;</a:t>
            </a:r>
          </a:p>
          <a:p>
            <a:pPr lvl="0"/>
            <a:r>
              <a:rPr lang="ru-RU" dirty="0"/>
              <a:t>ако се здравствени радник бави </a:t>
            </a:r>
            <a:r>
              <a:rPr lang="ru-RU" dirty="0" smtClean="0"/>
              <a:t>делатношћу </a:t>
            </a:r>
            <a:r>
              <a:rPr lang="ru-RU" dirty="0"/>
              <a:t>за коју му није издата дозвола;</a:t>
            </a:r>
          </a:p>
          <a:p>
            <a:pPr lvl="0"/>
            <a:r>
              <a:rPr lang="ru-RU" dirty="0"/>
              <a:t>ако здравствени радник који се бави здравственом делатношћу учини професионални прекршај због којег је нарушено или погоршано здравствено стање пацијента;</a:t>
            </a:r>
          </a:p>
          <a:p>
            <a:pPr lvl="0"/>
            <a:r>
              <a:rPr lang="ru-RU" dirty="0"/>
              <a:t>ако је надлежни орган предузео неку од радњи привремене забране самосталног обављања делатности против здравственог радника, због тешке повреде професионалне дужности и штете по углед члана;</a:t>
            </a:r>
          </a:p>
          <a:p>
            <a:pPr lvl="0"/>
            <a:r>
              <a:rPr lang="ru-RU" dirty="0"/>
              <a:t>ако је здравствени радник правоснажном пресудом осуђен за кривично дело, које га чини дискредитним за бављење звањем лекара;</a:t>
            </a:r>
          </a:p>
          <a:p>
            <a:pPr lvl="0"/>
            <a:r>
              <a:rPr lang="ru-RU" dirty="0"/>
              <a:t>ако обављајући здравствену делатност ненаменски присвоји средства здравственог осигурања;</a:t>
            </a:r>
          </a:p>
          <a:p>
            <a:pPr lvl="0"/>
            <a:r>
              <a:rPr lang="ru-RU" dirty="0"/>
              <a:t>у другим случајевима утврђеним законом (члан 185).</a:t>
            </a:r>
            <a:endParaRPr lang="en-US" dirty="0"/>
          </a:p>
          <a:p>
            <a:endParaRPr lang="en-US" dirty="0"/>
          </a:p>
        </p:txBody>
      </p:sp>
    </p:spTree>
    <p:extLst>
      <p:ext uri="{BB962C8B-B14F-4D97-AF65-F5344CB8AC3E}">
        <p14:creationId xmlns:p14="http://schemas.microsoft.com/office/powerpoint/2010/main" val="49962267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Посебни случајеви</a:t>
            </a:r>
            <a:endParaRPr lang="en-US" dirty="0"/>
          </a:p>
        </p:txBody>
      </p:sp>
      <p:sp>
        <p:nvSpPr>
          <p:cNvPr id="3" name="Content Placeholder 2"/>
          <p:cNvSpPr>
            <a:spLocks noGrp="1"/>
          </p:cNvSpPr>
          <p:nvPr>
            <p:ph idx="1"/>
          </p:nvPr>
        </p:nvSpPr>
        <p:spPr/>
        <p:txBody>
          <a:bodyPr>
            <a:normAutofit lnSpcReduction="10000"/>
          </a:bodyPr>
          <a:lstStyle/>
          <a:p>
            <a:r>
              <a:rPr lang="ru-RU" sz="2300" dirty="0" smtClean="0"/>
              <a:t>Према </a:t>
            </a:r>
            <a:r>
              <a:rPr lang="ru-RU" sz="2300" dirty="0"/>
              <a:t>ближем пропису који је прописао министар, лиценца здравственог радника може се обновити ако је у периоду важења лиценце стекао 140 бодова у процесу континуираног образовања у вези са стручном делатношћу коју обавља.</a:t>
            </a:r>
          </a:p>
          <a:p>
            <a:r>
              <a:rPr lang="ru-RU" sz="2300" dirty="0"/>
              <a:t>Здравственом раднику старијем од 70 година, коме је лиценца издата на годину дана, може се обновити ако је у току трајања лиценце стекао двадесет бодова у процесу континуираног образовања.</a:t>
            </a:r>
          </a:p>
          <a:p>
            <a:r>
              <a:rPr lang="ru-RU" sz="2300" dirty="0"/>
              <a:t>Изузетно, на образложени предлог коморе здравствених радника, министар може својом одлуком утврдити мањи број бодова које здравствени радници треба да сакупе кроз садржај програма континуираног образовања, у години лиценце, односно периоду лиценце. (члан 8).</a:t>
            </a:r>
            <a:r>
              <a:rPr lang="en-US" dirty="0"/>
              <a:t> </a:t>
            </a:r>
          </a:p>
          <a:p>
            <a:endParaRPr lang="en-US" dirty="0"/>
          </a:p>
        </p:txBody>
      </p:sp>
    </p:spTree>
    <p:extLst>
      <p:ext uri="{BB962C8B-B14F-4D97-AF65-F5344CB8AC3E}">
        <p14:creationId xmlns:p14="http://schemas.microsoft.com/office/powerpoint/2010/main" val="138417695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Професионални прекршај</a:t>
            </a:r>
            <a:endParaRPr lang="en-US" dirty="0"/>
          </a:p>
        </p:txBody>
      </p:sp>
      <p:sp>
        <p:nvSpPr>
          <p:cNvPr id="3" name="Content Placeholder 2"/>
          <p:cNvSpPr>
            <a:spLocks noGrp="1"/>
          </p:cNvSpPr>
          <p:nvPr>
            <p:ph idx="1"/>
          </p:nvPr>
        </p:nvSpPr>
        <p:spPr>
          <a:xfrm>
            <a:off x="1676400" y="1981200"/>
            <a:ext cx="9755715" cy="4267200"/>
          </a:xfrm>
        </p:spPr>
        <p:txBody>
          <a:bodyPr>
            <a:normAutofit fontScale="92500"/>
          </a:bodyPr>
          <a:lstStyle/>
          <a:p>
            <a:pPr lvl="0"/>
            <a:r>
              <a:rPr lang="ru-RU" sz="2200" dirty="0" smtClean="0"/>
              <a:t>Привремено </a:t>
            </a:r>
            <a:r>
              <a:rPr lang="ru-RU" sz="2200" dirty="0"/>
              <a:t>одузимање лиценце зависи од разлога и може трајати до њеног обнављања или од шест месеци до пет година од дана пријема решења о привременом одузимању лиценце.</a:t>
            </a:r>
          </a:p>
          <a:p>
            <a:pPr lvl="0"/>
            <a:r>
              <a:rPr lang="ru-RU" sz="2200" dirty="0">
                <a:solidFill>
                  <a:srgbClr val="FF0000"/>
                </a:solidFill>
              </a:rPr>
              <a:t>Професионални прекршај подразумева несавесно поступање, и/или несавесно обављање професионалних обавеза у пружању здравствене заштите, и/или непоштовање или непознавање утврђених правила и стручних вештина у пружању здравствене заштите, што доводи до пропасти, погоршања, повреде, губитка или оштећење здравља или делова тела пацијента.</a:t>
            </a:r>
          </a:p>
          <a:p>
            <a:pPr lvl="0"/>
            <a:r>
              <a:rPr lang="ru-RU" sz="2200" dirty="0"/>
              <a:t>Професионални прекршај утврђује се у дисциплинском поступку пред надлежним органом Лекарске коморе, односно у поступку редовног и ванредног спољног провера квалитета стручног рада здравствених радника (члан 186).</a:t>
            </a:r>
          </a:p>
          <a:p>
            <a:pPr lvl="0"/>
            <a:r>
              <a:rPr lang="ru-RU" sz="2200" dirty="0"/>
              <a:t>Обустава рада и привремено одузимање дозволе су такође детаљно регулисани (члан 13).</a:t>
            </a:r>
            <a:endParaRPr lang="en-US" dirty="0"/>
          </a:p>
        </p:txBody>
      </p:sp>
    </p:spTree>
    <p:extLst>
      <p:ext uri="{BB962C8B-B14F-4D97-AF65-F5344CB8AC3E}">
        <p14:creationId xmlns:p14="http://schemas.microsoft.com/office/powerpoint/2010/main" val="303693009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Уговор о допунском раду</a:t>
            </a:r>
            <a:endParaRPr lang="en-US" dirty="0"/>
          </a:p>
        </p:txBody>
      </p:sp>
      <p:sp>
        <p:nvSpPr>
          <p:cNvPr id="3" name="Content Placeholder 2"/>
          <p:cNvSpPr>
            <a:spLocks noGrp="1"/>
          </p:cNvSpPr>
          <p:nvPr>
            <p:ph idx="1"/>
          </p:nvPr>
        </p:nvSpPr>
        <p:spPr/>
        <p:txBody>
          <a:bodyPr>
            <a:normAutofit/>
          </a:bodyPr>
          <a:lstStyle/>
          <a:p>
            <a:pPr lvl="0"/>
            <a:r>
              <a:rPr lang="ru-RU" dirty="0" smtClean="0"/>
              <a:t>Здравствени </a:t>
            </a:r>
            <a:r>
              <a:rPr lang="ru-RU" dirty="0"/>
              <a:t>радник запослен у здравственој установи и приватној пракси, који ради пуно радно време, може обављати одређене врсте праксе у оквиру здравствене делатности у својој струци код свог послодавца, или код другог послодавца, ван редовног радног времена. (члан 60).</a:t>
            </a:r>
          </a:p>
          <a:p>
            <a:pPr lvl="0"/>
            <a:r>
              <a:rPr lang="ru-RU" dirty="0">
                <a:solidFill>
                  <a:srgbClr val="FF0000"/>
                </a:solidFill>
              </a:rPr>
              <a:t>Уговор о </a:t>
            </a:r>
            <a:r>
              <a:rPr lang="ru-RU" dirty="0" smtClean="0">
                <a:solidFill>
                  <a:srgbClr val="FF0000"/>
                </a:solidFill>
              </a:rPr>
              <a:t>допунском </a:t>
            </a:r>
            <a:r>
              <a:rPr lang="ru-RU" dirty="0">
                <a:solidFill>
                  <a:srgbClr val="FF0000"/>
                </a:solidFill>
              </a:rPr>
              <a:t>раду може се закључити са послодавцем, а највише три уговора </a:t>
            </a:r>
            <a:r>
              <a:rPr lang="ru-RU" dirty="0"/>
              <a:t>о </a:t>
            </a:r>
            <a:r>
              <a:rPr lang="ru-RU" dirty="0" smtClean="0"/>
              <a:t>допунском </a:t>
            </a:r>
            <a:r>
              <a:rPr lang="ru-RU" dirty="0" smtClean="0"/>
              <a:t>раду </a:t>
            </a:r>
            <a:r>
              <a:rPr lang="ru-RU" dirty="0"/>
              <a:t>са другим послодавцем, у укупном трајању до једне трећине пуног радног времена.</a:t>
            </a:r>
          </a:p>
          <a:p>
            <a:pPr lvl="0"/>
            <a:r>
              <a:rPr lang="ru-RU" dirty="0"/>
              <a:t>  Пре закључења претходно наведеног уговора запослени мора да поднесе захтев за добијање сагласности за обављање споредних послова. Ако су испуњени прописани услови, сагласност даје директор здравствене установе, односно оснивач приватне праксе у којој запослени ради са пуним радним временом, у року од пет радних дана од подношења захтева.</a:t>
            </a:r>
          </a:p>
          <a:p>
            <a:pPr lvl="0"/>
            <a:r>
              <a:rPr lang="ru-RU" dirty="0"/>
              <a:t>Сагласност се даје на период од годину дана.</a:t>
            </a:r>
            <a:endParaRPr lang="en-US" dirty="0"/>
          </a:p>
        </p:txBody>
      </p:sp>
    </p:spTree>
    <p:extLst>
      <p:ext uri="{BB962C8B-B14F-4D97-AF65-F5344CB8AC3E}">
        <p14:creationId xmlns:p14="http://schemas.microsoft.com/office/powerpoint/2010/main" val="310255534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Допунски рад без сагласности</a:t>
            </a:r>
            <a:endParaRPr lang="en-US" dirty="0"/>
          </a:p>
        </p:txBody>
      </p:sp>
      <p:sp>
        <p:nvSpPr>
          <p:cNvPr id="3" name="Content Placeholder 2"/>
          <p:cNvSpPr>
            <a:spLocks noGrp="1"/>
          </p:cNvSpPr>
          <p:nvPr>
            <p:ph idx="1"/>
          </p:nvPr>
        </p:nvSpPr>
        <p:spPr/>
        <p:txBody>
          <a:bodyPr>
            <a:normAutofit/>
          </a:bodyPr>
          <a:lstStyle/>
          <a:p>
            <a:r>
              <a:rPr lang="ru-RU" sz="2200" dirty="0" smtClean="0"/>
              <a:t>У </a:t>
            </a:r>
            <a:r>
              <a:rPr lang="ru-RU" sz="2200" dirty="0"/>
              <a:t>случају да послодавац примети и утврди да запослени самовољно обавља </a:t>
            </a:r>
            <a:r>
              <a:rPr lang="ru-RU" sz="2200" dirty="0" smtClean="0"/>
              <a:t>допунски</a:t>
            </a:r>
            <a:r>
              <a:rPr lang="ru-RU" sz="2200" dirty="0" smtClean="0"/>
              <a:t> </a:t>
            </a:r>
            <a:r>
              <a:rPr lang="ru-RU" sz="2200" dirty="0"/>
              <a:t>рад без сагласности, послодавац је овлашћен да не да сагласност у року од две године од дана утврђивања те чињенице.</a:t>
            </a:r>
          </a:p>
          <a:p>
            <a:r>
              <a:rPr lang="ru-RU" sz="2200" dirty="0"/>
              <a:t>Запослени који је закључио уговор о </a:t>
            </a:r>
            <a:r>
              <a:rPr lang="ru-RU" sz="2200" dirty="0" smtClean="0"/>
              <a:t>допунском</a:t>
            </a:r>
            <a:r>
              <a:rPr lang="ru-RU" sz="2200" dirty="0" smtClean="0"/>
              <a:t> </a:t>
            </a:r>
            <a:r>
              <a:rPr lang="ru-RU" sz="2200" dirty="0"/>
              <a:t>раду код другог послодавца дужан је да писмено обавести директора здравствене установе, односно оснивача приватне праксе у којој ради са пуним радним временом, у року од пет радних дана од дана закључења уговора.</a:t>
            </a:r>
          </a:p>
          <a:p>
            <a:r>
              <a:rPr lang="ru-RU" sz="2200" dirty="0"/>
              <a:t>Запослени који ради са непуним радним временом код једног послодавца, а код једног или више послодаваца до пуног радног времена, дужан је да прибави сагласност од свих послодаваца.</a:t>
            </a:r>
            <a:endParaRPr lang="en-US" dirty="0"/>
          </a:p>
        </p:txBody>
      </p:sp>
    </p:spTree>
    <p:extLst>
      <p:ext uri="{BB962C8B-B14F-4D97-AF65-F5344CB8AC3E}">
        <p14:creationId xmlns:p14="http://schemas.microsoft.com/office/powerpoint/2010/main" val="229273381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r>
              <a:rPr lang="ru-RU" sz="2200" dirty="0" smtClean="0"/>
              <a:t>Здравствена </a:t>
            </a:r>
            <a:r>
              <a:rPr lang="ru-RU" sz="2200" dirty="0"/>
              <a:t>установа је дужна да чува копију дате сагласности, као и уговора које је закључила.</a:t>
            </a:r>
          </a:p>
          <a:p>
            <a:pPr lvl="0"/>
            <a:r>
              <a:rPr lang="ru-RU" sz="2200" dirty="0"/>
              <a:t>  У року од пет радних дана од дана закључења уговора, један примерак оригинала доставља се надлежном регистру, у складу са законом.</a:t>
            </a:r>
          </a:p>
          <a:p>
            <a:pPr lvl="0"/>
            <a:r>
              <a:rPr lang="ru-RU" sz="2200" dirty="0"/>
              <a:t>Запослени који обавља делатност на основу уговора остварује права из обавезног социјалног осигурања, у складу са законом.</a:t>
            </a:r>
          </a:p>
          <a:p>
            <a:pPr lvl="0"/>
            <a:r>
              <a:rPr lang="ru-RU" sz="2200" dirty="0"/>
              <a:t>Начин, поступак, ближе услове, као и друга питања од значаја за организовање и обављање </a:t>
            </a:r>
            <a:r>
              <a:rPr lang="ru-RU" sz="2200" dirty="0" smtClean="0"/>
              <a:t>допунских </a:t>
            </a:r>
            <a:r>
              <a:rPr lang="ru-RU" sz="2200" dirty="0" smtClean="0"/>
              <a:t>послова </a:t>
            </a:r>
            <a:r>
              <a:rPr lang="ru-RU" sz="2200" dirty="0"/>
              <a:t>здравствених радника, односно других лица запослених у здравственој установи, прописује министар.</a:t>
            </a:r>
            <a:endParaRPr lang="en-US" dirty="0"/>
          </a:p>
        </p:txBody>
      </p:sp>
    </p:spTree>
    <p:extLst>
      <p:ext uri="{BB962C8B-B14F-4D97-AF65-F5344CB8AC3E}">
        <p14:creationId xmlns:p14="http://schemas.microsoft.com/office/powerpoint/2010/main" val="1410525625"/>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Страни </a:t>
            </a:r>
            <a:r>
              <a:rPr lang="ru-RU" dirty="0" smtClean="0"/>
              <a:t>држављанин </a:t>
            </a:r>
            <a:r>
              <a:rPr lang="ru-RU" dirty="0"/>
              <a:t>који обавља здравствену делатност</a:t>
            </a:r>
            <a:endParaRPr lang="en-US" dirty="0"/>
          </a:p>
        </p:txBody>
      </p:sp>
      <p:sp>
        <p:nvSpPr>
          <p:cNvPr id="3" name="Content Placeholder 2"/>
          <p:cNvSpPr>
            <a:spLocks noGrp="1"/>
          </p:cNvSpPr>
          <p:nvPr>
            <p:ph idx="1"/>
          </p:nvPr>
        </p:nvSpPr>
        <p:spPr/>
        <p:txBody>
          <a:bodyPr>
            <a:normAutofit/>
          </a:bodyPr>
          <a:lstStyle/>
          <a:p>
            <a:pPr lvl="0"/>
            <a:r>
              <a:rPr lang="ru-RU" sz="2300" dirty="0" smtClean="0"/>
              <a:t>Страни </a:t>
            </a:r>
            <a:r>
              <a:rPr lang="ru-RU" sz="2300" dirty="0"/>
              <a:t>држављанин, који обавља здравствену делатност у Републици Србији, поред прописаних услова, </a:t>
            </a:r>
            <a:r>
              <a:rPr lang="ru-RU" sz="2300" dirty="0">
                <a:solidFill>
                  <a:srgbClr val="FF0000"/>
                </a:solidFill>
              </a:rPr>
              <a:t>мора да зна српски језик</a:t>
            </a:r>
            <a:r>
              <a:rPr lang="ru-RU" sz="2300" dirty="0"/>
              <a:t> најмање на нивоу потребном за несметану комуникацију са пацијентом, као и други језик који је у службеној употреби. , у складу са прописима којима се уређује службена употреба језика у Републици Србији, односно мора да испуњава и друге услове у складу са прописима којима се уређује запошљавање страних држављана (члан 154).</a:t>
            </a:r>
          </a:p>
          <a:p>
            <a:pPr lvl="0"/>
            <a:r>
              <a:rPr lang="ru-RU" sz="2300" dirty="0"/>
              <a:t>Здравствени радник, који је страни држављанин, може непосредно да обавља здравствену делатност у здравственој установи или приватној пракси, под условом да је у Републици Србији стекао привремену лиценцу у складу са законом.</a:t>
            </a:r>
            <a:endParaRPr lang="en-US" dirty="0"/>
          </a:p>
        </p:txBody>
      </p:sp>
    </p:spTree>
    <p:extLst>
      <p:ext uri="{BB962C8B-B14F-4D97-AF65-F5344CB8AC3E}">
        <p14:creationId xmlns:p14="http://schemas.microsoft.com/office/powerpoint/2010/main" val="94702373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5800"/>
            <a:ext cx="9146380" cy="1020762"/>
          </a:xfrm>
        </p:spPr>
        <p:txBody>
          <a:bodyPr/>
          <a:lstStyle/>
          <a:p>
            <a:pPr lvl="0"/>
            <a:r>
              <a:rPr lang="ru-RU" dirty="0"/>
              <a:t>Поред услова прописаних законом којим се уређују улазак, кретање и боравак страних држављана, страни држављанин мора да испуњава и следеће услове:</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ru-RU" sz="2300" dirty="0" smtClean="0"/>
              <a:t>да </a:t>
            </a:r>
            <a:r>
              <a:rPr lang="ru-RU" sz="2300" dirty="0"/>
              <a:t>је добио писмени позив здравствене установе, односно приватне праксе, за привремено или повремено обављање здравствене делатности;</a:t>
            </a:r>
          </a:p>
          <a:p>
            <a:pPr lvl="0"/>
            <a:r>
              <a:rPr lang="ru-RU" sz="2300" dirty="0"/>
              <a:t>има лиценцу или други релевантан документ издат од надлежног органа државе пребивалишта или боравишта;</a:t>
            </a:r>
          </a:p>
          <a:p>
            <a:pPr lvl="0"/>
            <a:r>
              <a:rPr lang="ru-RU" sz="2300" dirty="0"/>
              <a:t>примењује здравствене технологије које се примењују у Републици Србији, односно здравствене технологије које се не примењују у Републици Србији, за које има дозволу за коришћење нових здравствених технологија или за примену метода и поступака лечења, лекова и медицинских средстава издат (члан 154. став 2.).</a:t>
            </a:r>
            <a:endParaRPr lang="en-US" dirty="0"/>
          </a:p>
        </p:txBody>
      </p:sp>
    </p:spTree>
    <p:extLst>
      <p:ext uri="{BB962C8B-B14F-4D97-AF65-F5344CB8AC3E}">
        <p14:creationId xmlns:p14="http://schemas.microsoft.com/office/powerpoint/2010/main" val="212322450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2970365"/>
            <a:ext cx="9906000" cy="2667000"/>
          </a:xfrm>
        </p:spPr>
        <p:txBody>
          <a:bodyPr/>
          <a:lstStyle/>
          <a:p>
            <a:r>
              <a:rPr lang="en-US" dirty="0">
                <a:solidFill>
                  <a:srgbClr val="FF0000"/>
                </a:solidFill>
              </a:rPr>
              <a:t/>
            </a:r>
            <a:br>
              <a:rPr lang="en-US" dirty="0">
                <a:solidFill>
                  <a:srgbClr val="FF0000"/>
                </a:solidFill>
              </a:rPr>
            </a:br>
            <a:r>
              <a:rPr lang="sr-Cyrl-RS" dirty="0">
                <a:solidFill>
                  <a:srgbClr val="FF0000"/>
                </a:solidFill>
              </a:rPr>
              <a:t>Привремена лиценца </a:t>
            </a:r>
            <a:r>
              <a:rPr lang="sr-Cyrl-RS" dirty="0"/>
              <a:t>се издаје у поступку који уређује надлежна комора здравствених радника. Комора може издати привремену дозволу на укупно трајање до 180 дана у току једне календарске године. Здравственој установи, односно приватној пракси, </a:t>
            </a:r>
            <a:r>
              <a:rPr lang="sr-Cyrl-RS" dirty="0">
                <a:solidFill>
                  <a:srgbClr val="FF0000"/>
                </a:solidFill>
              </a:rPr>
              <a:t>забрањено је </a:t>
            </a:r>
            <a:r>
              <a:rPr lang="sr-Cyrl-RS" dirty="0"/>
              <a:t>ангажовање страних домаћих здравствених радника супротно закону.</a:t>
            </a:r>
            <a:r>
              <a:rPr lang="en-US" dirty="0"/>
              <a:t/>
            </a:r>
            <a:br>
              <a:rPr lang="en-US" dirty="0"/>
            </a:b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2691902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sr-Cyrl-RS" b="1" dirty="0" smtClean="0"/>
              <a:t>„Лекар </a:t>
            </a:r>
            <a:r>
              <a:rPr lang="sr-Cyrl-RS" b="1" dirty="0" smtClean="0"/>
              <a:t>опште </a:t>
            </a:r>
            <a:r>
              <a:rPr lang="sr-Cyrl-RS" b="1" dirty="0" smtClean="0"/>
              <a:t>праксе“</a:t>
            </a:r>
            <a:r>
              <a:rPr lang="en-US" b="1" dirty="0"/>
              <a:t/>
            </a:r>
            <a:br>
              <a:rPr lang="en-US" b="1" dirty="0"/>
            </a:br>
            <a:endParaRPr lang="en-US" dirty="0"/>
          </a:p>
        </p:txBody>
      </p:sp>
      <p:sp>
        <p:nvSpPr>
          <p:cNvPr id="5" name="Content Placeholder 4"/>
          <p:cNvSpPr>
            <a:spLocks noGrp="1"/>
          </p:cNvSpPr>
          <p:nvPr>
            <p:ph idx="1"/>
          </p:nvPr>
        </p:nvSpPr>
        <p:spPr/>
        <p:txBody>
          <a:bodyPr>
            <a:normAutofit/>
          </a:bodyPr>
          <a:lstStyle/>
          <a:p>
            <a:r>
              <a:rPr lang="ru-RU" sz="2300" dirty="0" smtClean="0"/>
              <a:t>Важећи Закон о здравственој заштити која </a:t>
            </a:r>
            <a:r>
              <a:rPr lang="ru-RU" sz="2300" dirty="0"/>
              <a:t>је овде на снази предвиђа да се примарни ниво здравствене заштите у Републици Србији пружа у државним Домовима здравља (здравственим установама), који покривају територију једне или више општина или градова, са </a:t>
            </a:r>
            <a:r>
              <a:rPr lang="ru-RU" sz="2300" dirty="0" smtClean="0"/>
              <a:t>развијеном мрежом амбуланти </a:t>
            </a:r>
            <a:r>
              <a:rPr lang="ru-RU" sz="2300" dirty="0"/>
              <a:t>(чл. 65–66).</a:t>
            </a:r>
          </a:p>
          <a:p>
            <a:r>
              <a:rPr lang="ru-RU" sz="2300" dirty="0"/>
              <a:t>  Према Закону о здравственом осигурању пружање здравствених услуга заснива се на раду изабраног лекара.</a:t>
            </a:r>
          </a:p>
          <a:p>
            <a:r>
              <a:rPr lang="ru-RU" sz="2300" dirty="0"/>
              <a:t>Наиме, постоји тим изабраних лекара, који чине лекар опште медицине и специјалиста медицине рада за одраслу популацију, педијатар за децу предшколског и школског узраста (укључујући пренаталну негу, имунизацију, превентивне програме у здравству). брига о деци), гинеколози (за жене преко 15 година) и стоматолози.</a:t>
            </a:r>
            <a:endParaRPr lang="en-US" sz="2300" dirty="0"/>
          </a:p>
        </p:txBody>
      </p:sp>
    </p:spTree>
    <p:extLst>
      <p:ext uri="{BB962C8B-B14F-4D97-AF65-F5344CB8AC3E}">
        <p14:creationId xmlns:p14="http://schemas.microsoft.com/office/powerpoint/2010/main" val="1299944278"/>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Здравствене специјализације</a:t>
            </a:r>
            <a:endParaRPr lang="en-US" dirty="0"/>
          </a:p>
        </p:txBody>
      </p:sp>
      <p:sp>
        <p:nvSpPr>
          <p:cNvPr id="3" name="Content Placeholder 2"/>
          <p:cNvSpPr>
            <a:spLocks noGrp="1"/>
          </p:cNvSpPr>
          <p:nvPr>
            <p:ph idx="1"/>
          </p:nvPr>
        </p:nvSpPr>
        <p:spPr/>
        <p:txBody>
          <a:bodyPr/>
          <a:lstStyle/>
          <a:p>
            <a:pPr lvl="0"/>
            <a:r>
              <a:rPr lang="ru-RU" sz="2000" dirty="0"/>
              <a:t>Питање специјализација има своју законску основу у прописима који се односе на рад, који су једнаки општим прописима и заједнички за сва занимања и облике стручног усавршавања.</a:t>
            </a:r>
          </a:p>
          <a:p>
            <a:pPr lvl="0"/>
            <a:r>
              <a:rPr lang="ru-RU" sz="2000" dirty="0"/>
              <a:t>Њихово системско регулисање у систему здравствене заштите садржано је у </a:t>
            </a:r>
            <a:r>
              <a:rPr lang="ru-RU" sz="2000" dirty="0" smtClean="0"/>
              <a:t>ЗЗЗ </a:t>
            </a:r>
            <a:r>
              <a:rPr lang="ru-RU" sz="2000" dirty="0"/>
              <a:t>и дато у неколико одредби које се односе на стручно образовање медицинског особља и њихових сарадника.</a:t>
            </a:r>
          </a:p>
          <a:p>
            <a:pPr lvl="0"/>
            <a:r>
              <a:rPr lang="ru-RU" sz="2000" dirty="0"/>
              <a:t>  Обухвата дефиницију појма „специјализација и субспецијализација“, увођење права и обавеза стручног усавршавања, и ко је задужен за његово планирање, обезбеђујући све елементе, услове и поступке за доделу специјализације, као и неопходне услове за </a:t>
            </a:r>
            <a:r>
              <a:rPr lang="ru-RU" sz="2000" dirty="0" smtClean="0"/>
              <a:t>стаж</a:t>
            </a:r>
            <a:r>
              <a:rPr lang="ru-RU" sz="2000" dirty="0" smtClean="0"/>
              <a:t> </a:t>
            </a:r>
            <a:r>
              <a:rPr lang="ru-RU" sz="2000" dirty="0"/>
              <a:t>(чл. 174–177).</a:t>
            </a:r>
            <a:endParaRPr lang="en-US" dirty="0"/>
          </a:p>
          <a:p>
            <a:endParaRPr lang="en-US" dirty="0"/>
          </a:p>
        </p:txBody>
      </p:sp>
    </p:spTree>
    <p:extLst>
      <p:ext uri="{BB962C8B-B14F-4D97-AF65-F5344CB8AC3E}">
        <p14:creationId xmlns:p14="http://schemas.microsoft.com/office/powerpoint/2010/main" val="833872764"/>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sr-Cyrl-RS" dirty="0" smtClean="0"/>
              <a:t>Изабрани лекар је</a:t>
            </a:r>
            <a:r>
              <a:rPr lang="en-US" dirty="0" smtClean="0"/>
              <a:t>:</a:t>
            </a:r>
            <a:r>
              <a:rPr lang="en-US" dirty="0"/>
              <a:t/>
            </a:r>
            <a:br>
              <a:rPr lang="en-US" dirty="0"/>
            </a:br>
            <a:endParaRPr lang="en-US" dirty="0"/>
          </a:p>
        </p:txBody>
      </p:sp>
      <p:sp>
        <p:nvSpPr>
          <p:cNvPr id="3" name="Content Placeholder 2"/>
          <p:cNvSpPr>
            <a:spLocks noGrp="1"/>
          </p:cNvSpPr>
          <p:nvPr>
            <p:ph idx="1"/>
          </p:nvPr>
        </p:nvSpPr>
        <p:spPr/>
        <p:txBody>
          <a:bodyPr/>
          <a:lstStyle/>
          <a:p>
            <a:r>
              <a:rPr lang="ru-RU" sz="2400" dirty="0"/>
              <a:t>доктор медицине или специјалиста опште медицине или медицине рада;</a:t>
            </a:r>
          </a:p>
          <a:p>
            <a:r>
              <a:rPr lang="ru-RU" sz="2400" dirty="0"/>
              <a:t>доктор медицине, специјалиста педијатрије;</a:t>
            </a:r>
          </a:p>
          <a:p>
            <a:r>
              <a:rPr lang="ru-RU" sz="2400" dirty="0"/>
              <a:t>доктор медицине, специјалиста гинекологије;</a:t>
            </a:r>
          </a:p>
          <a:p>
            <a:r>
              <a:rPr lang="ru-RU" sz="2400" dirty="0"/>
              <a:t>стоматолог или специјалиста дечје или превентивне стоматологије (члан 139).</a:t>
            </a:r>
            <a:endParaRPr lang="en-US" dirty="0"/>
          </a:p>
        </p:txBody>
      </p:sp>
    </p:spTree>
    <p:extLst>
      <p:ext uri="{BB962C8B-B14F-4D97-AF65-F5344CB8AC3E}">
        <p14:creationId xmlns:p14="http://schemas.microsoft.com/office/powerpoint/2010/main" val="47462732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Изабрани лекар</a:t>
            </a:r>
            <a:endParaRPr lang="en-US" dirty="0"/>
          </a:p>
        </p:txBody>
      </p:sp>
      <p:sp>
        <p:nvSpPr>
          <p:cNvPr id="3" name="Content Placeholder 2"/>
          <p:cNvSpPr>
            <a:spLocks noGrp="1"/>
          </p:cNvSpPr>
          <p:nvPr>
            <p:ph idx="1"/>
          </p:nvPr>
        </p:nvSpPr>
        <p:spPr/>
        <p:txBody>
          <a:bodyPr>
            <a:normAutofit/>
          </a:bodyPr>
          <a:lstStyle/>
          <a:p>
            <a:r>
              <a:rPr lang="sr-Cyrl-RS" sz="2300" dirty="0" smtClean="0"/>
              <a:t>На </a:t>
            </a:r>
            <a:r>
              <a:rPr lang="sr-Cyrl-RS" sz="2300" dirty="0"/>
              <a:t>овој позицији може бити лекар било које друге специјализације, под прописаним условима. Осигурано лице може имати само једног изабраног лекара.</a:t>
            </a:r>
          </a:p>
          <a:p>
            <a:r>
              <a:rPr lang="sr-Cyrl-RS" sz="2300" dirty="0"/>
              <a:t>Осигурано лице може да изврши избор изабраног лекара приликом прве посете здравственој установи, а најкасније у року од шест месеци од дана осигурања.</a:t>
            </a:r>
          </a:p>
          <a:p>
            <a:r>
              <a:rPr lang="sr-Cyrl-RS" sz="2300" dirty="0"/>
              <a:t>Последњим изменама закона избачен је члан по којем осигурано лице, ако не изабере изабраног лекара, може имати право само на хитну медицинску помоћ док не изврши избор.</a:t>
            </a:r>
            <a:endParaRPr lang="en-US" sz="2300" dirty="0"/>
          </a:p>
        </p:txBody>
      </p:sp>
    </p:spTree>
    <p:extLst>
      <p:ext uri="{BB962C8B-B14F-4D97-AF65-F5344CB8AC3E}">
        <p14:creationId xmlns:p14="http://schemas.microsoft.com/office/powerpoint/2010/main" val="250459102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Процедура избора лекара</a:t>
            </a:r>
            <a:endParaRPr lang="en-US" dirty="0"/>
          </a:p>
        </p:txBody>
      </p:sp>
      <p:sp>
        <p:nvSpPr>
          <p:cNvPr id="3" name="Content Placeholder 2"/>
          <p:cNvSpPr>
            <a:spLocks noGrp="1"/>
          </p:cNvSpPr>
          <p:nvPr>
            <p:ph idx="1"/>
          </p:nvPr>
        </p:nvSpPr>
        <p:spPr>
          <a:xfrm>
            <a:off x="1521885" y="1905000"/>
            <a:ext cx="10289115" cy="4267200"/>
          </a:xfrm>
        </p:spPr>
        <p:txBody>
          <a:bodyPr>
            <a:normAutofit/>
          </a:bodyPr>
          <a:lstStyle/>
          <a:p>
            <a:r>
              <a:rPr lang="ru-RU" sz="2000" dirty="0" smtClean="0">
                <a:solidFill>
                  <a:srgbClr val="FF0000"/>
                </a:solidFill>
              </a:rPr>
              <a:t>Приликом </a:t>
            </a:r>
            <a:r>
              <a:rPr lang="ru-RU" sz="2000" dirty="0">
                <a:solidFill>
                  <a:srgbClr val="FF0000"/>
                </a:solidFill>
              </a:rPr>
              <a:t>прве посете изабраном лекару, осигурано лице потписује документ и бира или мења лекара на период од најмање једне календарске године </a:t>
            </a:r>
            <a:r>
              <a:rPr lang="ru-RU" sz="2000" dirty="0"/>
              <a:t>(члан 24).</a:t>
            </a:r>
          </a:p>
          <a:p>
            <a:r>
              <a:rPr lang="ru-RU" sz="2000" dirty="0"/>
              <a:t>  Документ о избору лекара садржи изјаву којом осигурано лице омогућава надлежном овлашћеном здравственом раднику – надзорнику обавезног здравственог осигурања приступ личним подацима осигураног лица у вези са остваривањем права из обавезног здравственог осигурања. осигурање неге.</a:t>
            </a:r>
          </a:p>
          <a:p>
            <a:r>
              <a:rPr lang="ru-RU" sz="2000" dirty="0"/>
              <a:t>  Изабраног лекара за дете млађе од 18 година бирају родитељ, усвојиоци, старатељ или старатељ. За осигурано лице које није пословно способно, изабраног лекара бира старатељ. За осигурано лице које није у могућности да попуни и потпише изјаву у здравственој установи, изјаву може да попуни и потпише друго лице које је овластило осигурано лице у писаној форми (члан 25). Осигурано лице може променити изабраног лекара пре истека овог рока (члан 28).</a:t>
            </a:r>
            <a:endParaRPr lang="en-US" dirty="0"/>
          </a:p>
          <a:p>
            <a:endParaRPr lang="en-US" dirty="0"/>
          </a:p>
        </p:txBody>
      </p:sp>
    </p:spTree>
    <p:extLst>
      <p:ext uri="{BB962C8B-B14F-4D97-AF65-F5344CB8AC3E}">
        <p14:creationId xmlns:p14="http://schemas.microsoft.com/office/powerpoint/2010/main" val="13743631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sr-Cyrl-RS" b="1" dirty="0" smtClean="0"/>
              <a:t>Лекар специјалиста</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r>
              <a:rPr lang="ru-RU" sz="2200" dirty="0" smtClean="0"/>
              <a:t>С обзиром да у Србији није усвојен Закон о лекарима, сва питања положаја специјалиста су део закона о ЗЗД (чл. 174–177) или уговора о раду лекара током обављања специјализације у здравственим установама.</a:t>
            </a:r>
          </a:p>
          <a:p>
            <a:r>
              <a:rPr lang="ru-RU" sz="2200" dirty="0" smtClean="0"/>
              <a:t>Специјализант медицине </a:t>
            </a:r>
            <a:r>
              <a:rPr lang="ru-RU" sz="2200" dirty="0"/>
              <a:t>може обављати здравствену делатност или одређене здравствене послове из области за коју је специјализован, само под надзором ментора.</a:t>
            </a:r>
          </a:p>
          <a:p>
            <a:r>
              <a:rPr lang="ru-RU" sz="2200" dirty="0"/>
              <a:t>Здравственој установи у јавној својини може се раскинути уговор на краћи рок него што је одређен, уз обавезу специјалисте да надокнади трошкове специјализације, који не обухватају висину зараде и накнаде зараде здравствених радника (члан 175 ст. 8 и 9).</a:t>
            </a:r>
            <a:endParaRPr lang="en-US" sz="2200" dirty="0"/>
          </a:p>
        </p:txBody>
      </p:sp>
    </p:spTree>
    <p:extLst>
      <p:ext uri="{BB962C8B-B14F-4D97-AF65-F5344CB8AC3E}">
        <p14:creationId xmlns:p14="http://schemas.microsoft.com/office/powerpoint/2010/main" val="3464476690"/>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Рад лекара специјалисте</a:t>
            </a:r>
            <a:endParaRPr lang="en-US" dirty="0"/>
          </a:p>
        </p:txBody>
      </p:sp>
      <p:sp>
        <p:nvSpPr>
          <p:cNvPr id="3" name="Content Placeholder 2"/>
          <p:cNvSpPr>
            <a:spLocks noGrp="1"/>
          </p:cNvSpPr>
          <p:nvPr>
            <p:ph idx="1"/>
          </p:nvPr>
        </p:nvSpPr>
        <p:spPr>
          <a:xfrm>
            <a:off x="1521885" y="1905000"/>
            <a:ext cx="10212915" cy="4267200"/>
          </a:xfrm>
        </p:spPr>
        <p:txBody>
          <a:bodyPr>
            <a:normAutofit fontScale="92500" lnSpcReduction="10000"/>
          </a:bodyPr>
          <a:lstStyle/>
          <a:p>
            <a:r>
              <a:rPr lang="ru-RU" sz="2000" dirty="0" smtClean="0"/>
              <a:t>Треба </a:t>
            </a:r>
            <a:r>
              <a:rPr lang="ru-RU" sz="2000" dirty="0"/>
              <a:t>напоменути да је рад специјалиста углавном организован на секундарном и терцијарном нивоу пружања здравствене заштите, посебно услуга стручних центара ако је у питању субспецијализација (члан 68). </a:t>
            </a:r>
            <a:r>
              <a:rPr lang="ru-RU" sz="2000" dirty="0" smtClean="0"/>
              <a:t>ЗЗЗ</a:t>
            </a:r>
            <a:r>
              <a:rPr lang="ru-RU" sz="2000" dirty="0" smtClean="0"/>
              <a:t> </a:t>
            </a:r>
            <a:r>
              <a:rPr lang="ru-RU" sz="2000" dirty="0"/>
              <a:t>користи термин „специјалистичко-консултативна активност“. У раду Стручног колегијума учествују лекари специјалисти.</a:t>
            </a:r>
          </a:p>
          <a:p>
            <a:r>
              <a:rPr lang="ru-RU" sz="2000" dirty="0"/>
              <a:t>Колегијум је орган који се, ради разматрања и усвајања стручних и доктринарних изјава, образује у здравственој установи која као организациону јединицу има клинике, односно институте. Поред тога, лекари из одређене области могу бити бирани у Републичке стручне комисије при Фонду здравственог осигурања за одлучивање о стручно-доктринарним питањима о очувању и унапређењу здравља, као и развоју организације система здравствене заштите. .</a:t>
            </a:r>
          </a:p>
          <a:p>
            <a:r>
              <a:rPr lang="ru-RU" sz="2000" dirty="0"/>
              <a:t>Чланови комисије су здравствени и научни радници који су дали значајан допринос у раду и развоју појединих специјалистичких области медицине (члан 143). Нека од правила која говоре о компетентности специјалиста садрже кодексе понашања и смернице. </a:t>
            </a:r>
            <a:r>
              <a:rPr lang="ru-RU" sz="2000" dirty="0">
                <a:solidFill>
                  <a:srgbClr val="FF0000"/>
                </a:solidFill>
              </a:rPr>
              <a:t>Правила Кодекса медицинске етике59 тичу се, између осталог, рада специјалиста и професионалне сарадње међу њим</a:t>
            </a:r>
            <a:r>
              <a:rPr lang="ru-RU" sz="2000" dirty="0"/>
              <a:t>а (чл. 76–80).</a:t>
            </a:r>
            <a:endParaRPr lang="en-US" dirty="0"/>
          </a:p>
        </p:txBody>
      </p:sp>
    </p:spTree>
    <p:extLst>
      <p:ext uri="{BB962C8B-B14F-4D97-AF65-F5344CB8AC3E}">
        <p14:creationId xmlns:p14="http://schemas.microsoft.com/office/powerpoint/2010/main" val="225242077"/>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Права лекара</a:t>
            </a:r>
            <a:endParaRPr lang="en-US" dirty="0"/>
          </a:p>
        </p:txBody>
      </p:sp>
      <p:sp>
        <p:nvSpPr>
          <p:cNvPr id="3" name="Content Placeholder 2"/>
          <p:cNvSpPr>
            <a:spLocks noGrp="1"/>
          </p:cNvSpPr>
          <p:nvPr>
            <p:ph idx="1"/>
          </p:nvPr>
        </p:nvSpPr>
        <p:spPr>
          <a:xfrm>
            <a:off x="1521885" y="1905000"/>
            <a:ext cx="9755715" cy="4267200"/>
          </a:xfrm>
        </p:spPr>
        <p:txBody>
          <a:bodyPr>
            <a:normAutofit fontScale="92500" lnSpcReduction="10000"/>
          </a:bodyPr>
          <a:lstStyle/>
          <a:p>
            <a:r>
              <a:rPr lang="ru-RU" sz="2100" b="1" dirty="0" smtClean="0"/>
              <a:t>Права </a:t>
            </a:r>
            <a:r>
              <a:rPr lang="ru-RU" sz="2100" b="1" dirty="0"/>
              <a:t>лекара да одлучују о осетљивим питањима која се односе на живот и здравље људи подразумевају веома специфичну форму личне одговорности и обавезе лекара да пружа здравствене услуге баш као што је то одређено у етичким принципима обављања професионалних дужности, етичког понашања и очувања здравља. племенита традиција лекарске професије.</a:t>
            </a:r>
          </a:p>
          <a:p>
            <a:r>
              <a:rPr lang="ru-RU" sz="2100" b="1" dirty="0">
                <a:solidFill>
                  <a:srgbClr val="FF0000"/>
                </a:solidFill>
              </a:rPr>
              <a:t>  У вршењу своје дужности, лекар је самосталан у границама своје надлежности и одговоран за све послове пред својом савешћу, стрпљењем и целим друштвом.</a:t>
            </a:r>
          </a:p>
          <a:p>
            <a:r>
              <a:rPr lang="ru-RU" sz="2100" b="1" dirty="0"/>
              <a:t>Та независност и професионална репутација су заштићени тако што лекар не дозвољава да се њихово име повеже са било којом врстом трговине у циљу стицања личне користи. Лекар има право да се појављује у јавности, али треба да избегава стицање угледа самопромоцијом у медијима.</a:t>
            </a:r>
          </a:p>
          <a:p>
            <a:r>
              <a:rPr lang="ru-RU" sz="2100" b="1" dirty="0"/>
              <a:t>Закон забрањује било какав утицај на независно стручно мишљење, али је у неким крајње специфичним ситуацијама дозвољен утицај личних и верских уверења онима који се баве медицинским активностима.</a:t>
            </a:r>
            <a:endParaRPr lang="en-US" sz="2100" dirty="0"/>
          </a:p>
        </p:txBody>
      </p:sp>
    </p:spTree>
    <p:extLst>
      <p:ext uri="{BB962C8B-B14F-4D97-AF65-F5344CB8AC3E}">
        <p14:creationId xmlns:p14="http://schemas.microsoft.com/office/powerpoint/2010/main" val="205061431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Право на обављање лекарске професије</a:t>
            </a:r>
            <a:endParaRPr lang="en-US" dirty="0"/>
          </a:p>
        </p:txBody>
      </p:sp>
      <p:sp>
        <p:nvSpPr>
          <p:cNvPr id="3" name="Content Placeholder 2"/>
          <p:cNvSpPr>
            <a:spLocks noGrp="1"/>
          </p:cNvSpPr>
          <p:nvPr>
            <p:ph idx="1"/>
          </p:nvPr>
        </p:nvSpPr>
        <p:spPr/>
        <p:txBody>
          <a:bodyPr>
            <a:normAutofit/>
          </a:bodyPr>
          <a:lstStyle/>
          <a:p>
            <a:pPr lvl="0"/>
            <a:r>
              <a:rPr lang="ru-RU" dirty="0" smtClean="0">
                <a:solidFill>
                  <a:srgbClr val="FF0000"/>
                </a:solidFill>
              </a:rPr>
              <a:t>Право </a:t>
            </a:r>
            <a:r>
              <a:rPr lang="ru-RU" dirty="0">
                <a:solidFill>
                  <a:srgbClr val="FF0000"/>
                </a:solidFill>
              </a:rPr>
              <a:t>на обављање лекарског занимања је у директној вези са обавезом пружања здравствене заштите онима који то траже, јер је пружање здравствених услуга важан елемент те професије.</a:t>
            </a:r>
          </a:p>
          <a:p>
            <a:pPr lvl="0"/>
            <a:r>
              <a:rPr lang="ru-RU" dirty="0"/>
              <a:t>  Професионални статус лекара, али и других медицинских радника, када је реч о одлучивању о осетљивим питањима живота и здравља људи, подразумева специфичну личну одговорност и дужност лекара да пружи адекватне здравствене услуге.</a:t>
            </a:r>
          </a:p>
          <a:p>
            <a:pPr lvl="0"/>
            <a:r>
              <a:rPr lang="ru-RU" dirty="0"/>
              <a:t>  Сви који су укључени у обављање послова у оквиру медицинске струке су здравствене установе и друге делатности, нпр. приватна пракса. Сви они пружају здравствене услуге.</a:t>
            </a:r>
          </a:p>
          <a:p>
            <a:pPr lvl="0"/>
            <a:r>
              <a:rPr lang="ru-RU" dirty="0"/>
              <a:t>Служба здравствене заштите је једна од оних јавних служби која се оснива ради пружања здравствене заштите грађана и за коју се обезбеђују средства, што је регулисано законом. Та средства се користе за здравствену заштиту грађана, као и за рад и развој здравствених услуга.</a:t>
            </a:r>
            <a:endParaRPr lang="en-US" dirty="0"/>
          </a:p>
        </p:txBody>
      </p:sp>
    </p:spTree>
    <p:extLst>
      <p:ext uri="{BB962C8B-B14F-4D97-AF65-F5344CB8AC3E}">
        <p14:creationId xmlns:p14="http://schemas.microsoft.com/office/powerpoint/2010/main" val="4013545815"/>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ru-RU" sz="2500" dirty="0"/>
              <a:t/>
            </a:r>
            <a:br>
              <a:rPr lang="ru-RU" sz="2500" dirty="0"/>
            </a:br>
            <a:r>
              <a:rPr lang="ru-RU" sz="2500" dirty="0" smtClean="0"/>
              <a:t>ЗЗЗ </a:t>
            </a:r>
            <a:r>
              <a:rPr lang="ru-RU" sz="2500" dirty="0"/>
              <a:t>дефинише </a:t>
            </a:r>
            <a:r>
              <a:rPr lang="ru-RU" sz="2500" dirty="0">
                <a:solidFill>
                  <a:srgbClr val="FF0000"/>
                </a:solidFill>
              </a:rPr>
              <a:t>медицинску професију као ону која пружа здравствену заштиту грађана</a:t>
            </a:r>
            <a:r>
              <a:rPr lang="ru-RU" sz="2500" dirty="0"/>
              <a:t>. Подразумева спровођење мера и активности у вези са здравственом заштитом које се користе за заштиту и унапређење здравља људи које обављају медицинске службе и све у складу са доктрином здравствене заштите и уз помоћ здравствених технологија. Мере и активности које се примењују треба да буду засноване на научним доказима, односно да буду безбедне и делотворне иу складу са принципима професионалне етике (члан 5).</a:t>
            </a:r>
            <a:endParaRPr lang="en-US" sz="25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60374266"/>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a:t/>
            </a:r>
            <a:br>
              <a:rPr lang="ru-RU" dirty="0"/>
            </a:br>
            <a:r>
              <a:rPr lang="ru-RU" dirty="0"/>
              <a:t>Када је у питању приватна пракса, </a:t>
            </a:r>
            <a:r>
              <a:rPr lang="ru-RU" dirty="0" smtClean="0"/>
              <a:t>лекар треба </a:t>
            </a:r>
            <a:r>
              <a:rPr lang="ru-RU" dirty="0"/>
              <a:t>да обавља одређене медицинске послове прописане законом или поверене уредбом министра.</a:t>
            </a:r>
            <a:endParaRPr lang="en-US" dirty="0"/>
          </a:p>
        </p:txBody>
      </p:sp>
      <p:sp>
        <p:nvSpPr>
          <p:cNvPr id="5" name="Content Placeholder 4"/>
          <p:cNvSpPr>
            <a:spLocks noGrp="1"/>
          </p:cNvSpPr>
          <p:nvPr>
            <p:ph idx="1"/>
          </p:nvPr>
        </p:nvSpPr>
        <p:spPr>
          <a:xfrm>
            <a:off x="1521885" y="1905000"/>
            <a:ext cx="9984315" cy="4267200"/>
          </a:xfrm>
        </p:spPr>
        <p:txBody>
          <a:bodyPr>
            <a:normAutofit/>
          </a:bodyPr>
          <a:lstStyle/>
          <a:p>
            <a:pPr marL="0" indent="0">
              <a:buNone/>
            </a:pPr>
            <a:r>
              <a:rPr lang="ru-RU" sz="2000" dirty="0" smtClean="0"/>
              <a:t>пружа </a:t>
            </a:r>
            <a:r>
              <a:rPr lang="ru-RU" sz="2000" dirty="0"/>
              <a:t>хитну медицинску помоћ свим грађанима;</a:t>
            </a:r>
          </a:p>
          <a:p>
            <a:pPr marL="0" indent="0">
              <a:buNone/>
            </a:pPr>
            <a:r>
              <a:rPr lang="ru-RU" sz="2000" dirty="0"/>
              <a:t>на позив надлежног државног органа учествује у спречавању ширења заразних и заразних болести, као иу заштити и спасавању људи у случају више силе и других природних катастрофа и ванредних ситуација;</a:t>
            </a:r>
          </a:p>
          <a:p>
            <a:pPr marL="0" indent="0">
              <a:buNone/>
            </a:pPr>
            <a:r>
              <a:rPr lang="ru-RU" sz="2000" dirty="0"/>
              <a:t>стално контролише квалитет стручног рада;</a:t>
            </a:r>
          </a:p>
          <a:p>
            <a:pPr marL="0" indent="0">
              <a:buNone/>
            </a:pPr>
            <a:r>
              <a:rPr lang="ru-RU" sz="2000" dirty="0"/>
              <a:t>чини радно време транспарентним са обавезом да га се поштује;</a:t>
            </a:r>
          </a:p>
          <a:p>
            <a:pPr marL="0" indent="0">
              <a:buNone/>
            </a:pPr>
            <a:r>
              <a:rPr lang="ru-RU" sz="2000" dirty="0"/>
              <a:t>чини ценовник здравствених услуга транспарентним и даје рачун за њихово пружање;</a:t>
            </a:r>
          </a:p>
          <a:p>
            <a:pPr marL="0" indent="0">
              <a:buNone/>
            </a:pPr>
            <a:r>
              <a:rPr lang="ru-RU" sz="2000" dirty="0"/>
              <a:t>доставља надлежном институту редовне медицинске и статистичке извештаје и друге доказе;</a:t>
            </a:r>
          </a:p>
          <a:p>
            <a:pPr marL="0" indent="0">
              <a:buNone/>
            </a:pPr>
            <a:r>
              <a:rPr lang="ru-RU" sz="2000" dirty="0"/>
              <a:t>предвиђа мере за складиштење, односно уништавање медицинског отпада (члан 42).</a:t>
            </a:r>
            <a:endParaRPr lang="en-US" dirty="0"/>
          </a:p>
          <a:p>
            <a:endParaRPr lang="en-US" dirty="0"/>
          </a:p>
        </p:txBody>
      </p:sp>
    </p:spTree>
    <p:extLst>
      <p:ext uri="{BB962C8B-B14F-4D97-AF65-F5344CB8AC3E}">
        <p14:creationId xmlns:p14="http://schemas.microsoft.com/office/powerpoint/2010/main" val="305144888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a:t/>
            </a:r>
            <a:br>
              <a:rPr lang="en-US" sz="2500" dirty="0"/>
            </a:br>
            <a:r>
              <a:rPr lang="sr-Cyrl-RS" sz="2500" dirty="0"/>
              <a:t>Закон се односи и на обављање одређених делатности у приватној пракси. </a:t>
            </a:r>
            <a:r>
              <a:rPr lang="sr-Cyrl-RS" sz="2500" dirty="0">
                <a:solidFill>
                  <a:srgbClr val="FF0000"/>
                </a:solidFill>
              </a:rPr>
              <a:t>Није дозвољено обављање истих који се односе на хитну помоћ, снабдевање крвљу и крвним производима, узимање, складиштење и пресађивање органа и делова људског тела, производњу серума и вакцина, обављање патоанатомских и обдукционих послова, као ни здравствене делатности у јавном сектору. здравље (члан 38 став 8). Даље, није дозвољено обављање било каквог медицинског истраживања у приватној пракси (члан 25).</a:t>
            </a:r>
            <a:r>
              <a:rPr lang="en-US" sz="2500" dirty="0">
                <a:solidFill>
                  <a:srgbClr val="FF0000"/>
                </a:solidFill>
              </a:rPr>
              <a:t/>
            </a:r>
            <a:br>
              <a:rPr lang="en-US" sz="2500" dirty="0">
                <a:solidFill>
                  <a:srgbClr val="FF0000"/>
                </a:solidFill>
              </a:rPr>
            </a:br>
            <a:endParaRPr lang="en-US" sz="2500" dirty="0">
              <a:solidFill>
                <a:srgbClr val="FF0000"/>
              </a:solidFill>
            </a:endParaRP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631574540"/>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Специјализације и субспецијализације</a:t>
            </a:r>
            <a:endParaRPr lang="en-US" dirty="0"/>
          </a:p>
        </p:txBody>
      </p:sp>
      <p:sp>
        <p:nvSpPr>
          <p:cNvPr id="3" name="Content Placeholder 2"/>
          <p:cNvSpPr>
            <a:spLocks noGrp="1"/>
          </p:cNvSpPr>
          <p:nvPr>
            <p:ph idx="1"/>
          </p:nvPr>
        </p:nvSpPr>
        <p:spPr/>
        <p:txBody>
          <a:bodyPr/>
          <a:lstStyle/>
          <a:p>
            <a:pPr lvl="0"/>
            <a:r>
              <a:rPr lang="ru-RU" sz="2200" dirty="0"/>
              <a:t>Специјализације и субспецијализације одобрава здравствена установа или приватна пракса, у складу са планом стручног усавршавања.</a:t>
            </a:r>
          </a:p>
          <a:p>
            <a:pPr lvl="0"/>
            <a:r>
              <a:rPr lang="ru-RU" sz="2200" dirty="0"/>
              <a:t>Решење доноси директор здравствене установе, односно оснивач приватне праксе.</a:t>
            </a:r>
          </a:p>
          <a:p>
            <a:pPr lvl="0"/>
            <a:r>
              <a:rPr lang="ru-RU" sz="2200" dirty="0">
                <a:solidFill>
                  <a:srgbClr val="FF0000"/>
                </a:solidFill>
              </a:rPr>
              <a:t>Решење министра је коначно </a:t>
            </a:r>
            <a:r>
              <a:rPr lang="ru-RU" sz="2200" dirty="0"/>
              <a:t>у овом поступку и против њега се може покренути управни спор.</a:t>
            </a:r>
          </a:p>
          <a:p>
            <a:pPr lvl="0"/>
            <a:r>
              <a:rPr lang="ru-RU" sz="2200" dirty="0"/>
              <a:t>Министар може, у складу са законом, дати сагласност и страним држављанима. Мада, специјалистичке квалификације из иностранства признају медицински факултети и универзитети.</a:t>
            </a:r>
            <a:endParaRPr lang="en-US" dirty="0"/>
          </a:p>
        </p:txBody>
      </p:sp>
    </p:spTree>
    <p:extLst>
      <p:ext uri="{BB962C8B-B14F-4D97-AF65-F5344CB8AC3E}">
        <p14:creationId xmlns:p14="http://schemas.microsoft.com/office/powerpoint/2010/main" val="4099906795"/>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Обавеза пружања хитне медицинске помоћи </a:t>
            </a:r>
            <a:endParaRPr lang="en-US" dirty="0"/>
          </a:p>
        </p:txBody>
      </p:sp>
      <p:sp>
        <p:nvSpPr>
          <p:cNvPr id="3" name="Content Placeholder 2"/>
          <p:cNvSpPr>
            <a:spLocks noGrp="1"/>
          </p:cNvSpPr>
          <p:nvPr>
            <p:ph idx="1"/>
          </p:nvPr>
        </p:nvSpPr>
        <p:spPr>
          <a:xfrm>
            <a:off x="1521885" y="1905000"/>
            <a:ext cx="9831915" cy="4267200"/>
          </a:xfrm>
        </p:spPr>
        <p:txBody>
          <a:bodyPr>
            <a:normAutofit/>
          </a:bodyPr>
          <a:lstStyle/>
          <a:p>
            <a:pPr lvl="0"/>
            <a:r>
              <a:rPr lang="ru-RU" dirty="0" smtClean="0"/>
              <a:t>Обавеза </a:t>
            </a:r>
            <a:r>
              <a:rPr lang="ru-RU" dirty="0"/>
              <a:t>пружања хитне медицинске помоћи је предмет посебне законске одредбе </a:t>
            </a:r>
            <a:r>
              <a:rPr lang="ru-RU" dirty="0" smtClean="0"/>
              <a:t>ЗЗЗ</a:t>
            </a:r>
            <a:r>
              <a:rPr lang="ru-RU" dirty="0" smtClean="0"/>
              <a:t>. </a:t>
            </a:r>
            <a:r>
              <a:rPr lang="ru-RU" dirty="0"/>
              <a:t>У јавном сектору је присутан у свим облицима уз крајњу обавезу рада и забране штрајка (чл. 56 и 57). Другачије је у приватном сектору здравственог система, где није дозвољено оснивање хитне медицинске помоћи, али су, с друге стране, прописане посебне обавезе да приватна пракса:</a:t>
            </a:r>
          </a:p>
          <a:p>
            <a:pPr lvl="0"/>
            <a:r>
              <a:rPr lang="ru-RU" dirty="0"/>
              <a:t>пружа хитну медицинску помоћ свим грађанима;</a:t>
            </a:r>
          </a:p>
          <a:p>
            <a:pPr lvl="0"/>
            <a:r>
              <a:rPr lang="ru-RU" dirty="0"/>
              <a:t>на позив надлежног државног органа учествује у спречавању ширења заразних и заразних болести, као иу заштити и спасавању људи у случају више силе и других природних катастрофа и ванредних ситуација.</a:t>
            </a:r>
          </a:p>
          <a:p>
            <a:pPr lvl="0"/>
            <a:r>
              <a:rPr lang="ru-RU" dirty="0"/>
              <a:t>У складу са својом </a:t>
            </a:r>
            <a:r>
              <a:rPr lang="ru-RU" dirty="0" smtClean="0"/>
              <a:t>делатношћу</a:t>
            </a:r>
            <a:r>
              <a:rPr lang="ru-RU" dirty="0"/>
              <a:t>, приватна ординација треба да </a:t>
            </a:r>
            <a:r>
              <a:rPr lang="ru-RU" dirty="0" smtClean="0"/>
              <a:t>обезбеди </a:t>
            </a:r>
            <a:r>
              <a:rPr lang="ru-RU" dirty="0"/>
              <a:t>доступност санитетског возила било сопственом или потписивањем уговора са најближом здравственом установом која је у могућности да обезбеди ту врсту превоза.</a:t>
            </a:r>
            <a:endParaRPr lang="en-US" dirty="0"/>
          </a:p>
        </p:txBody>
      </p:sp>
    </p:spTree>
    <p:extLst>
      <p:ext uri="{BB962C8B-B14F-4D97-AF65-F5344CB8AC3E}">
        <p14:creationId xmlns:p14="http://schemas.microsoft.com/office/powerpoint/2010/main" val="126117972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a:solidFill>
                  <a:srgbClr val="FF0000"/>
                </a:solidFill>
              </a:rPr>
              <a:t>Лекарска злоупотреба је кажњива правилом да је лекару забрањено да злоупотребљава овлашћење на радном месту (члан 18).</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340710427"/>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Лекар не може користити лекарски позив или свој положај да прибави противправну материјалну корист или друге користи ни себи ни другима.</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7199056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solidFill>
                  <a:srgbClr val="FF0000"/>
                </a:solidFill>
              </a:rPr>
              <a:t>Лекар не може да користи звања која му нису званично додељена.</a:t>
            </a:r>
            <a:endParaRPr lang="en-US" dirty="0">
              <a:solidFill>
                <a:srgbClr val="FF00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7563136"/>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Лекар треба да поступа са повећаном пажњом и по свом најбољем знању када даје лекарска уверења, извештаје и мишљења.</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87653292"/>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sr-Cyrl-RS" dirty="0"/>
              <a:t>Давање било каквих лажних потврда </a:t>
            </a:r>
            <a:r>
              <a:rPr lang="sr-Cyrl-RS" dirty="0" smtClean="0"/>
              <a:t/>
            </a:r>
            <a:br>
              <a:rPr lang="sr-Cyrl-RS" dirty="0" smtClean="0"/>
            </a:br>
            <a:r>
              <a:rPr lang="sr-Cyrl-RS" dirty="0" smtClean="0"/>
              <a:t>(</a:t>
            </a:r>
            <a:r>
              <a:rPr lang="sr-Cyrl-RS" dirty="0"/>
              <a:t>о лековима, уређајима, методама, здравственом стању и сл.) представља озбиљно кршење принципа медицинске етике. Некритичко објављивање и промоција недовољно проверених дијагностичких, терапијских и других метода лечења, као и лекова, представља етичко кршење.</a:t>
            </a:r>
            <a:endParaRPr lang="en-US" dirty="0"/>
          </a:p>
        </p:txBody>
      </p:sp>
      <p:sp>
        <p:nvSpPr>
          <p:cNvPr id="3" name="Text Placeholder 2"/>
          <p:cNvSpPr>
            <a:spLocks noGrp="1"/>
          </p:cNvSpPr>
          <p:nvPr>
            <p:ph type="body" idx="1"/>
          </p:nvPr>
        </p:nvSpPr>
        <p:spPr/>
        <p:txBody>
          <a:bodyPr/>
          <a:lstStyle/>
          <a:p>
            <a:r>
              <a:rPr lang="sr-Cyrl-RS" dirty="0" smtClean="0"/>
              <a:t>Члан</a:t>
            </a:r>
            <a:r>
              <a:rPr lang="en-US" dirty="0" smtClean="0"/>
              <a:t> </a:t>
            </a:r>
            <a:r>
              <a:rPr lang="en-US" dirty="0"/>
              <a:t>19</a:t>
            </a:r>
          </a:p>
        </p:txBody>
      </p:sp>
    </p:spTree>
    <p:extLst>
      <p:ext uri="{BB962C8B-B14F-4D97-AF65-F5344CB8AC3E}">
        <p14:creationId xmlns:p14="http://schemas.microsoft.com/office/powerpoint/2010/main" val="537962031"/>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solidFill>
                  <a:srgbClr val="FF0000"/>
                </a:solidFill>
              </a:rPr>
              <a:t>Лекар је дужан да се супротстави непрофесионалном, неетичком и незаконитом поступању лекара у области дијагностике и лечења и да о томе обавести надлежне органе и установе.</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3871201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У обављању своје професије, лекар се не сме руководити мотивима личне користи. Лекар је дужан да се активно бори против корупције у здравству, уз подршку и ангажовање коморе и надлежних државних и других органа и организација.</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1095530"/>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9983390" cy="2667000"/>
          </a:xfrm>
        </p:spPr>
        <p:txBody>
          <a:bodyPr/>
          <a:lstStyle/>
          <a:p>
            <a:r>
              <a:rPr lang="ru-RU" dirty="0"/>
              <a:t>Свака злоупотреба јавних овлашћења и средстава за лично богаћење је нечасна за лекара. Лекару није дозвољено да своје стручно знање и искуство користи у нехумане сврхе или да учествује у вршењу тортуре или других облика понижавања, презира и окрутног поступања према другом људском бићу.</a:t>
            </a:r>
            <a:endParaRPr lang="en-US" dirty="0"/>
          </a:p>
        </p:txBody>
      </p:sp>
      <p:sp>
        <p:nvSpPr>
          <p:cNvPr id="3" name="Text Placeholder 2"/>
          <p:cNvSpPr>
            <a:spLocks noGrp="1"/>
          </p:cNvSpPr>
          <p:nvPr>
            <p:ph type="body" idx="1"/>
          </p:nvPr>
        </p:nvSpPr>
        <p:spPr/>
        <p:txBody>
          <a:bodyPr/>
          <a:lstStyle/>
          <a:p>
            <a:r>
              <a:rPr lang="sr-Cyrl-RS" dirty="0" smtClean="0"/>
              <a:t>Члан</a:t>
            </a:r>
            <a:r>
              <a:rPr lang="en-US" dirty="0" smtClean="0"/>
              <a:t> </a:t>
            </a:r>
            <a:r>
              <a:rPr lang="en-US" dirty="0"/>
              <a:t>36</a:t>
            </a:r>
          </a:p>
        </p:txBody>
      </p:sp>
    </p:spTree>
    <p:extLst>
      <p:ext uri="{BB962C8B-B14F-4D97-AF65-F5344CB8AC3E}">
        <p14:creationId xmlns:p14="http://schemas.microsoft.com/office/powerpoint/2010/main" val="38998535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Постоје и друга кривична дела у оквиру закона која су од општег значаја јер се тичу не само здравственог система већ и привредних делатности као што су давање лажног сведочења, одавање професионалне тајне, злоупотреба положаја, трговина људима (органима) итд.</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4845626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Стручно усавршавање</a:t>
            </a:r>
            <a:endParaRPr lang="en-US" dirty="0"/>
          </a:p>
        </p:txBody>
      </p:sp>
      <p:sp>
        <p:nvSpPr>
          <p:cNvPr id="3" name="Content Placeholder 2"/>
          <p:cNvSpPr>
            <a:spLocks noGrp="1"/>
          </p:cNvSpPr>
          <p:nvPr>
            <p:ph idx="1"/>
          </p:nvPr>
        </p:nvSpPr>
        <p:spPr>
          <a:xfrm>
            <a:off x="1521885" y="1905000"/>
            <a:ext cx="9984315" cy="4267200"/>
          </a:xfrm>
        </p:spPr>
        <p:txBody>
          <a:bodyPr>
            <a:normAutofit fontScale="92500" lnSpcReduction="10000"/>
          </a:bodyPr>
          <a:lstStyle/>
          <a:p>
            <a:pPr lvl="0"/>
            <a:r>
              <a:rPr lang="sr-Cyrl-RS" sz="2000" dirty="0" smtClean="0"/>
              <a:t>Приступ </a:t>
            </a:r>
            <a:r>
              <a:rPr lang="sr-Cyrl-RS" sz="2000" dirty="0"/>
              <a:t>питањима специјализације у земљама кандидатима за чланство у ЕУ, као што је Србија, карактерише тенденција реформисања и усклађивања са европским прописима </a:t>
            </a:r>
            <a:r>
              <a:rPr lang="sr-Cyrl-RS" sz="2000" dirty="0" smtClean="0"/>
              <a:t>и у </a:t>
            </a:r>
            <a:r>
              <a:rPr lang="sr-Cyrl-RS" sz="2000" dirty="0"/>
              <a:t>свим осталим правним питањима.</a:t>
            </a:r>
          </a:p>
          <a:p>
            <a:pPr lvl="0"/>
            <a:r>
              <a:rPr lang="sr-Cyrl-RS" sz="2000" dirty="0"/>
              <a:t>Материја која регулише специјализације подељена је на одредбе здравственог и радног права.</a:t>
            </a:r>
          </a:p>
          <a:p>
            <a:pPr lvl="0"/>
            <a:r>
              <a:rPr lang="sr-Cyrl-RS" sz="2000" dirty="0"/>
              <a:t>Већина подзаконских аката дефинише и </a:t>
            </a:r>
            <a:r>
              <a:rPr lang="sr-Cyrl-RS" sz="2000" dirty="0">
                <a:solidFill>
                  <a:srgbClr val="FF0000"/>
                </a:solidFill>
              </a:rPr>
              <a:t>специјализације као посебан облик стручног усавршавања.</a:t>
            </a:r>
          </a:p>
          <a:p>
            <a:pPr lvl="0"/>
            <a:r>
              <a:rPr lang="sr-Cyrl-RS" sz="2000" dirty="0"/>
              <a:t>  Истиче се да је стручно усавршавање неопходно за даље квалификације за рад у одређеној области здравствене заштите, односно некој грани медицине. Пружа знање и стручност за специјалистички посао кроз теоријске и практичне вештине. Неке од одредби прописују да се специјализација, односно субспецијализација може доделити лекару са пуним радним временом који ради у здравственој установи која специјализацију додељује са најмање годину дана радног искуства након положеног државног испита само на основу </a:t>
            </a:r>
            <a:r>
              <a:rPr lang="sr-Cyrl-RS" sz="2000" dirty="0" smtClean="0"/>
              <a:t>годишњег плана </a:t>
            </a:r>
            <a:r>
              <a:rPr lang="sr-Cyrl-RS" sz="2000" dirty="0"/>
              <a:t>који је израдило Министарство здравља.</a:t>
            </a:r>
            <a:endParaRPr lang="en-US" dirty="0"/>
          </a:p>
        </p:txBody>
      </p:sp>
    </p:spTree>
    <p:extLst>
      <p:ext uri="{BB962C8B-B14F-4D97-AF65-F5344CB8AC3E}">
        <p14:creationId xmlns:p14="http://schemas.microsoft.com/office/powerpoint/2010/main" val="1451185339"/>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
            </a:r>
            <a:br>
              <a:rPr lang="en-US" dirty="0">
                <a:solidFill>
                  <a:srgbClr val="FF0000"/>
                </a:solidFill>
              </a:rPr>
            </a:br>
            <a:r>
              <a:rPr lang="sr-Cyrl-RS" dirty="0">
                <a:solidFill>
                  <a:srgbClr val="FF0000"/>
                </a:solidFill>
              </a:rPr>
              <a:t>СЛУЧАЈ 1: ПРОФЕСИОНАЛНЕ ГРАНИЦЕ</a:t>
            </a:r>
            <a:endParaRPr lang="en-US" dirty="0">
              <a:solidFill>
                <a:srgbClr val="FF0000"/>
              </a:solidFill>
            </a:endParaRPr>
          </a:p>
        </p:txBody>
      </p:sp>
      <p:sp>
        <p:nvSpPr>
          <p:cNvPr id="3" name="Content Placeholder 2"/>
          <p:cNvSpPr>
            <a:spLocks noGrp="1"/>
          </p:cNvSpPr>
          <p:nvPr>
            <p:ph idx="1"/>
          </p:nvPr>
        </p:nvSpPr>
        <p:spPr/>
        <p:txBody>
          <a:bodyPr/>
          <a:lstStyle/>
          <a:p>
            <a:r>
              <a:rPr lang="ru-RU" i="1" dirty="0"/>
              <a:t>Џон је примљен у болницу након саобраћајне несреће. </a:t>
            </a:r>
            <a:r>
              <a:rPr lang="ru-RU" i="1" dirty="0" smtClean="0"/>
              <a:t>Током </a:t>
            </a:r>
            <a:r>
              <a:rPr lang="ru-RU" i="1" dirty="0"/>
              <a:t>боравка у болници постаје веома везан за једног од млађих лекара. Он је виђа сваки дан на одељењу и она често остаје да разговара с њим након </a:t>
            </a:r>
            <a:r>
              <a:rPr lang="ru-RU" i="1" dirty="0" smtClean="0"/>
              <a:t>визите. </a:t>
            </a:r>
            <a:r>
              <a:rPr lang="ru-RU" i="1" dirty="0"/>
              <a:t>Док се Џон опоравља, почиње да флертује са доктором. Она је поласкана и налази све више разлога да остане и разговара са њим. Док она скида шавове са ожиљка на његовом лицу, он јој каже да је лепа и покушава да је пољуби. Несигурна шта да ради и своја осећања, докторка одлази и избегава да види Џона неколико дана. Међутим, када је отпуштен недељу дана касније, она му даје свој број и каже да би требало да изађу на пиће сада када он више није у болници.</a:t>
            </a:r>
            <a:endParaRPr lang="en-US" i="1" dirty="0"/>
          </a:p>
        </p:txBody>
      </p:sp>
    </p:spTree>
    <p:extLst>
      <p:ext uri="{BB962C8B-B14F-4D97-AF65-F5344CB8AC3E}">
        <p14:creationId xmlns:p14="http://schemas.microsoft.com/office/powerpoint/2010/main" val="1278796559"/>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Питања</a:t>
            </a:r>
            <a:endParaRPr lang="en-US" dirty="0"/>
          </a:p>
        </p:txBody>
      </p:sp>
      <p:sp>
        <p:nvSpPr>
          <p:cNvPr id="3" name="Content Placeholder 2"/>
          <p:cNvSpPr>
            <a:spLocks noGrp="1"/>
          </p:cNvSpPr>
          <p:nvPr>
            <p:ph idx="1"/>
          </p:nvPr>
        </p:nvSpPr>
        <p:spPr/>
        <p:txBody>
          <a:bodyPr/>
          <a:lstStyle/>
          <a:p>
            <a:endParaRPr lang="en-US" sz="2200" dirty="0"/>
          </a:p>
          <a:p>
            <a:r>
              <a:rPr lang="ru-RU" sz="2200" dirty="0"/>
              <a:t>Да ли је прикладно да лекар има однос са пацијентом?</a:t>
            </a:r>
          </a:p>
          <a:p>
            <a:r>
              <a:rPr lang="ru-RU" sz="2200" dirty="0"/>
              <a:t>Шта лекар треба да уради ако </a:t>
            </a:r>
            <a:r>
              <a:rPr lang="ru-RU" sz="2200"/>
              <a:t>је </a:t>
            </a:r>
            <a:r>
              <a:rPr lang="ru-RU" sz="2200" smtClean="0"/>
              <a:t>озбиљан о </a:t>
            </a:r>
            <a:r>
              <a:rPr lang="ru-RU" sz="2200" dirty="0"/>
              <a:t>вези са пацијентом?</a:t>
            </a:r>
          </a:p>
          <a:p>
            <a:r>
              <a:rPr lang="ru-RU" sz="2200" dirty="0"/>
              <a:t>Да ли </a:t>
            </a:r>
            <a:r>
              <a:rPr lang="ru-RU" sz="2200" dirty="0" smtClean="0"/>
              <a:t>би </a:t>
            </a:r>
            <a:r>
              <a:rPr lang="ru-RU" sz="2200" dirty="0"/>
              <a:t>односи били неприкладни чак и да је терапијски однос прекинут?</a:t>
            </a:r>
            <a:endParaRPr lang="en-US" dirty="0"/>
          </a:p>
        </p:txBody>
      </p:sp>
    </p:spTree>
    <p:extLst>
      <p:ext uri="{BB962C8B-B14F-4D97-AF65-F5344CB8AC3E}">
        <p14:creationId xmlns:p14="http://schemas.microsoft.com/office/powerpoint/2010/main" val="3716339060"/>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9146380" cy="1020762"/>
          </a:xfrm>
        </p:spPr>
        <p:txBody>
          <a:bodyPr/>
          <a:lstStyle/>
          <a:p>
            <a:r>
              <a:rPr lang="sr-Cyrl-RS" dirty="0" smtClean="0"/>
              <a:t>Одговор</a:t>
            </a:r>
            <a:endParaRPr lang="en-US" dirty="0"/>
          </a:p>
        </p:txBody>
      </p:sp>
      <p:sp>
        <p:nvSpPr>
          <p:cNvPr id="3" name="Content Placeholder 2"/>
          <p:cNvSpPr>
            <a:spLocks noGrp="1"/>
          </p:cNvSpPr>
          <p:nvPr>
            <p:ph idx="1"/>
          </p:nvPr>
        </p:nvSpPr>
        <p:spPr/>
        <p:txBody>
          <a:bodyPr>
            <a:normAutofit/>
          </a:bodyPr>
          <a:lstStyle/>
          <a:p>
            <a:r>
              <a:rPr lang="ru-RU" dirty="0" smtClean="0"/>
              <a:t>Када </a:t>
            </a:r>
            <a:r>
              <a:rPr lang="ru-RU" dirty="0"/>
              <a:t>се брину о пацијентима, </a:t>
            </a:r>
            <a:r>
              <a:rPr lang="ru-RU" dirty="0">
                <a:solidFill>
                  <a:srgbClr val="FF0000"/>
                </a:solidFill>
              </a:rPr>
              <a:t>лекари би требало да се професионално држе на дистанци тако што се не упуштају у разговоре о свом личном животу</a:t>
            </a:r>
            <a:r>
              <a:rPr lang="ru-RU" dirty="0"/>
              <a:t>. Такође треба да се облаче прикладно и не носе провокативну одећу. Приликом извођења интимних захвата са собом треба да имају пратиоца да се не би погрешно протумачила сврха захвата.</a:t>
            </a:r>
          </a:p>
          <a:p>
            <a:r>
              <a:rPr lang="ru-RU" dirty="0"/>
              <a:t>Постоји неколико етичких аргумената у корист нулте толеранције за сексуалне односе између пацијената и доктора. Ово укључује претпоставку да ће сексуални односи скоро увек бити штетни за пацијента због неравнотеже моћи између лекара и њихових пацијената. Међутим, вреди размислити да ли је ово још увек релевантно јер је медицинска пракса много више оријентисана на пацијенте и мање патерналистичка. Етика врлина тврди да је добар лекар онај који велича врлине и да се лекар који започне сексуални однос са пацијентом не би придржавао ових врлина. Консеквенцијалисти би могли да тврде да би сваки сексуални однос између пацијената и лекара неизбежно довео до слома поверења и поштовања медицинске професије у целини и као такав не би требало да буде дозвољен јер би се лоше одразио на професију</a:t>
            </a:r>
            <a:endParaRPr lang="en-US" dirty="0"/>
          </a:p>
        </p:txBody>
      </p:sp>
    </p:spTree>
    <p:extLst>
      <p:ext uri="{BB962C8B-B14F-4D97-AF65-F5344CB8AC3E}">
        <p14:creationId xmlns:p14="http://schemas.microsoft.com/office/powerpoint/2010/main" val="1636032078"/>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sr-Cyrl-RS" sz="2200" dirty="0" smtClean="0"/>
              <a:t>Лекари </a:t>
            </a:r>
            <a:r>
              <a:rPr lang="sr-Cyrl-RS" sz="2200" dirty="0"/>
              <a:t>и студенти медицине не смеју да ступају у интимне или сексуалне односе са пацијентима.</a:t>
            </a:r>
          </a:p>
          <a:p>
            <a:r>
              <a:rPr lang="sr-Cyrl-RS" sz="2200" dirty="0"/>
              <a:t>Неетички је имати однос са пацијентом јер то угрожава поверење које јавност има у здравствене раднике.</a:t>
            </a:r>
            <a:endParaRPr lang="en-US" sz="2200" dirty="0"/>
          </a:p>
          <a:p>
            <a:endParaRPr lang="en-US" dirty="0"/>
          </a:p>
        </p:txBody>
      </p:sp>
    </p:spTree>
    <p:extLst>
      <p:ext uri="{BB962C8B-B14F-4D97-AF65-F5344CB8AC3E}">
        <p14:creationId xmlns:p14="http://schemas.microsoft.com/office/powerpoint/2010/main" val="3527635870"/>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Cyrl-RS" dirty="0" smtClean="0"/>
              <a:t>Хвала на пажњи!</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Специјализант</a:t>
            </a:r>
            <a:endParaRPr lang="en-US" dirty="0"/>
          </a:p>
        </p:txBody>
      </p:sp>
      <p:sp>
        <p:nvSpPr>
          <p:cNvPr id="3" name="Content Placeholder 2"/>
          <p:cNvSpPr>
            <a:spLocks noGrp="1"/>
          </p:cNvSpPr>
          <p:nvPr>
            <p:ph idx="1"/>
          </p:nvPr>
        </p:nvSpPr>
        <p:spPr>
          <a:xfrm>
            <a:off x="1219201" y="1905000"/>
            <a:ext cx="10591800" cy="4267200"/>
          </a:xfrm>
        </p:spPr>
        <p:txBody>
          <a:bodyPr>
            <a:noAutofit/>
          </a:bodyPr>
          <a:lstStyle/>
          <a:p>
            <a:r>
              <a:rPr lang="ru-RU" sz="2000" dirty="0" smtClean="0"/>
              <a:t>Такође </a:t>
            </a:r>
            <a:r>
              <a:rPr lang="ru-RU" sz="2000" dirty="0"/>
              <a:t>је примењена уредба да је претходни услов за стицање права на специјализацију да је здравствени радник био </a:t>
            </a:r>
            <a:r>
              <a:rPr lang="ru-RU" sz="2000" dirty="0">
                <a:solidFill>
                  <a:srgbClr val="FF0000"/>
                </a:solidFill>
              </a:rPr>
              <a:t>приправник, да је положио државни </a:t>
            </a:r>
            <a:r>
              <a:rPr lang="ru-RU" sz="2000" dirty="0" smtClean="0">
                <a:solidFill>
                  <a:srgbClr val="FF0000"/>
                </a:solidFill>
              </a:rPr>
              <a:t>испит</a:t>
            </a:r>
            <a:r>
              <a:rPr lang="ru-RU" sz="2000" dirty="0" smtClean="0">
                <a:solidFill>
                  <a:srgbClr val="FF0000"/>
                </a:solidFill>
              </a:rPr>
              <a:t> </a:t>
            </a:r>
            <a:r>
              <a:rPr lang="ru-RU" sz="2000" dirty="0">
                <a:solidFill>
                  <a:srgbClr val="FF0000"/>
                </a:solidFill>
              </a:rPr>
              <a:t>и да има дозволу за рад.</a:t>
            </a:r>
          </a:p>
          <a:p>
            <a:r>
              <a:rPr lang="ru-RU" sz="2000" dirty="0"/>
              <a:t>Посебне одредбе о контроли квалитета приправничког стажа такође су део овог законског прописа. Њега спроводи одбор за обезбеђивање и унапређење система квалитета на факултетима на којима се конкуришу и обављају специјализације. Законске одредбе то или не садрже или се једноставно позивају на то да лекар који је добио специјализацију потписује уговор са здравственом установом.</a:t>
            </a:r>
          </a:p>
          <a:p>
            <a:r>
              <a:rPr lang="ru-RU" sz="2000" dirty="0"/>
              <a:t>Уговором се уређују међусобна права и обавезе у вези са приправничким стажом, полагањем приправничког испита и друга права и обавезе из уговора о раду и свега прописаног законом и статутом.</a:t>
            </a:r>
          </a:p>
          <a:p>
            <a:r>
              <a:rPr lang="ru-RU" sz="2000" dirty="0">
                <a:solidFill>
                  <a:srgbClr val="FF0000"/>
                </a:solidFill>
              </a:rPr>
              <a:t>Ако приправник не положи приправнички испит </a:t>
            </a:r>
            <a:r>
              <a:rPr lang="ru-RU" sz="2000" dirty="0"/>
              <a:t>у законом утврђеном року или не испуни неке обавезе прописане статутом и уговором, </a:t>
            </a:r>
            <a:r>
              <a:rPr lang="ru-RU" sz="2000" dirty="0">
                <a:solidFill>
                  <a:srgbClr val="FF0000"/>
                </a:solidFill>
              </a:rPr>
              <a:t>дужан је да врати укупан износ накнаде и трошкова к</a:t>
            </a:r>
            <a:r>
              <a:rPr lang="ru-RU" sz="2000" dirty="0"/>
              <a:t>оје је остварио током приправничког стажа и све у складу са потписаним уговором</a:t>
            </a:r>
            <a:endParaRPr lang="en-US" sz="2000" dirty="0">
              <a:solidFill>
                <a:srgbClr val="FF0000"/>
              </a:solidFill>
            </a:endParaRPr>
          </a:p>
        </p:txBody>
      </p:sp>
    </p:spTree>
    <p:extLst>
      <p:ext uri="{BB962C8B-B14F-4D97-AF65-F5344CB8AC3E}">
        <p14:creationId xmlns:p14="http://schemas.microsoft.com/office/powerpoint/2010/main" val="9754021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Процедура специјализације</a:t>
            </a:r>
            <a:endParaRPr lang="en-US" dirty="0"/>
          </a:p>
        </p:txBody>
      </p:sp>
      <p:sp>
        <p:nvSpPr>
          <p:cNvPr id="3" name="Content Placeholder 2"/>
          <p:cNvSpPr>
            <a:spLocks noGrp="1"/>
          </p:cNvSpPr>
          <p:nvPr>
            <p:ph idx="1"/>
          </p:nvPr>
        </p:nvSpPr>
        <p:spPr/>
        <p:txBody>
          <a:bodyPr>
            <a:normAutofit/>
          </a:bodyPr>
          <a:lstStyle/>
          <a:p>
            <a:pPr lvl="1"/>
            <a:r>
              <a:rPr lang="ru-RU" sz="2000" dirty="0" smtClean="0"/>
              <a:t>У </a:t>
            </a:r>
            <a:r>
              <a:rPr lang="ru-RU" sz="2000" dirty="0"/>
              <a:t>надлежности министра здравља је да годишње доноси одлуку којом се утврђују области медицине за које се лекар може специјализовати након обављеног приправничког стажа и положеног стручног испита на основу претходно прибављеног мишљења Института за Јавно здравље Србије.</a:t>
            </a:r>
          </a:p>
          <a:p>
            <a:pPr lvl="1"/>
            <a:r>
              <a:rPr lang="ru-RU" sz="2000" dirty="0"/>
              <a:t>Сходно томе, расписује се јавни позив за давање сагласности Министарства здравља. То је да се потврде одобрене специјализације и позову здравствене установе из плана мреже да поднесу захтев за сваког кандидата чија је специјализација одобрена.</a:t>
            </a:r>
          </a:p>
          <a:p>
            <a:pPr lvl="1"/>
            <a:r>
              <a:rPr lang="ru-RU" sz="2000" dirty="0"/>
              <a:t>Процедуре одобравања спроводе се у локалним здравственим установама, по правилима јавног оглашавања и избора, у складу са законом и важећим правилима.</a:t>
            </a:r>
          </a:p>
          <a:p>
            <a:pPr lvl="1"/>
            <a:r>
              <a:rPr lang="ru-RU" sz="2000" dirty="0"/>
              <a:t>У Србији и земљама у региону нема одступања.</a:t>
            </a:r>
            <a:r>
              <a:rPr lang="en-US" sz="2000" dirty="0"/>
              <a:t> </a:t>
            </a:r>
          </a:p>
          <a:p>
            <a:endParaRPr lang="en-US" dirty="0"/>
          </a:p>
        </p:txBody>
      </p:sp>
    </p:spTree>
    <p:extLst>
      <p:ext uri="{BB962C8B-B14F-4D97-AF65-F5344CB8AC3E}">
        <p14:creationId xmlns:p14="http://schemas.microsoft.com/office/powerpoint/2010/main" val="190188737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Специјализације</a:t>
            </a:r>
            <a:endParaRPr lang="en-US" dirty="0"/>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ru-RU" sz="2000" dirty="0"/>
              <a:t>Лекарска комора Србије је делимично задужена и за специјализације лекара, с обзиром на то да у складу са Статутом Коморе организује рад у оквиру посебног одбора за медицинску едукацију и има евиденцију лекара на специјализацији у тај тренутак.</a:t>
            </a:r>
          </a:p>
          <a:p>
            <a:pPr marL="204788" lvl="1">
              <a:spcBef>
                <a:spcPts val="1350"/>
              </a:spcBef>
              <a:buFont typeface="Arial" panose="020B0604020202020204" pitchFamily="34" charset="0"/>
              <a:buChar char="▪"/>
            </a:pPr>
            <a:r>
              <a:rPr lang="ru-RU" sz="2000" dirty="0"/>
              <a:t>Заједно са регионалним коморама доноси закључке о актуелним питањима како би се разјасниле све нејасноће које лекари имају током специјализације.</a:t>
            </a:r>
          </a:p>
          <a:p>
            <a:pPr marL="204788" lvl="1">
              <a:spcBef>
                <a:spcPts val="1350"/>
              </a:spcBef>
              <a:buFont typeface="Arial" panose="020B0604020202020204" pitchFamily="34" charset="0"/>
              <a:buChar char="▪"/>
            </a:pPr>
            <a:r>
              <a:rPr lang="ru-RU" sz="2000" dirty="0"/>
              <a:t>Лекарска комора Србије изнела је предлог за уједначавање садашњих термина лекарских специјалистичких занимања јер су промењени подзаконски акти, али су називи и термини остали исти.</a:t>
            </a:r>
          </a:p>
          <a:p>
            <a:pPr marL="204788" lvl="1">
              <a:spcBef>
                <a:spcPts val="1350"/>
              </a:spcBef>
              <a:buFont typeface="Arial" panose="020B0604020202020204" pitchFamily="34" charset="0"/>
              <a:buChar char="▪"/>
            </a:pPr>
            <a:r>
              <a:rPr lang="ru-RU" sz="2000" dirty="0"/>
              <a:t>  Лиценце лекара указују на специјализације и субспецијализације из исте области.</a:t>
            </a:r>
            <a:endParaRPr lang="en-US" dirty="0"/>
          </a:p>
        </p:txBody>
      </p:sp>
    </p:spTree>
    <p:extLst>
      <p:ext uri="{BB962C8B-B14F-4D97-AF65-F5344CB8AC3E}">
        <p14:creationId xmlns:p14="http://schemas.microsoft.com/office/powerpoint/2010/main" val="211096014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0"/>
            <a:ext cx="10059590" cy="2667000"/>
          </a:xfrm>
        </p:spPr>
        <p:txBody>
          <a:bodyPr/>
          <a:lstStyle/>
          <a:p>
            <a:pPr lvl="1"/>
            <a:r>
              <a:rPr lang="ru-RU" sz="2800" dirty="0">
                <a:solidFill>
                  <a:srgbClr val="FF0000"/>
                </a:solidFill>
              </a:rPr>
              <a:t/>
            </a:r>
            <a:br>
              <a:rPr lang="ru-RU" sz="2800" dirty="0">
                <a:solidFill>
                  <a:srgbClr val="FF0000"/>
                </a:solidFill>
              </a:rPr>
            </a:br>
            <a:r>
              <a:rPr lang="ru-RU" sz="2800" dirty="0" smtClean="0">
                <a:solidFill>
                  <a:srgbClr val="FF0000"/>
                </a:solidFill>
              </a:rPr>
              <a:t>У систему </a:t>
            </a:r>
            <a:r>
              <a:rPr lang="ru-RU" sz="2800" dirty="0" smtClean="0"/>
              <a:t>з</a:t>
            </a:r>
            <a:r>
              <a:rPr lang="ru-RU" sz="2800" dirty="0" smtClean="0"/>
              <a:t>дравствене заштите </a:t>
            </a:r>
            <a:r>
              <a:rPr lang="ru-RU" sz="2800" dirty="0"/>
              <a:t>може бити ангажован лекар, односно медицински </a:t>
            </a:r>
            <a:r>
              <a:rPr lang="ru-RU" sz="2800" dirty="0" smtClean="0"/>
              <a:t>радник</a:t>
            </a:r>
            <a:r>
              <a:rPr lang="ru-RU" sz="2800" dirty="0"/>
              <a:t>, који је завршио медицинско образовање на одговарајућој школи, факултету </a:t>
            </a:r>
            <a:r>
              <a:rPr lang="ru-RU" sz="2800" dirty="0" smtClean="0"/>
              <a:t>или </a:t>
            </a:r>
            <a:r>
              <a:rPr lang="ru-RU" sz="2800" dirty="0"/>
              <a:t>специјализацији у иностранству, као и лекар, односно здравствени сарадник који је страни </a:t>
            </a:r>
            <a:r>
              <a:rPr lang="ru-RU" sz="2800" dirty="0" smtClean="0"/>
              <a:t>држављанин, </a:t>
            </a:r>
            <a:r>
              <a:rPr lang="ru-RU" sz="2800" dirty="0"/>
              <a:t>ако им је призната инострана школска исправа (валидација дипломе). Признавање стране школске исправе врши се у складу са законом.</a:t>
            </a:r>
            <a:r>
              <a:rPr lang="en-US" sz="2800" dirty="0"/>
              <a:t/>
            </a:r>
            <a:br>
              <a:rPr lang="en-US" sz="2800" dirty="0"/>
            </a:br>
            <a:endParaRPr lang="en-US" sz="2800" dirty="0"/>
          </a:p>
        </p:txBody>
      </p:sp>
      <p:sp>
        <p:nvSpPr>
          <p:cNvPr id="4" name="Text Placeholder 3"/>
          <p:cNvSpPr>
            <a:spLocks noGrp="1"/>
          </p:cNvSpPr>
          <p:nvPr>
            <p:ph type="body" idx="1"/>
          </p:nvPr>
        </p:nvSpPr>
        <p:spPr/>
        <p:txBody>
          <a:bodyPr/>
          <a:lstStyle/>
          <a:p>
            <a:r>
              <a:rPr lang="sr-Cyrl-RS" dirty="0" smtClean="0"/>
              <a:t>Члан</a:t>
            </a:r>
            <a:r>
              <a:rPr lang="en-US" dirty="0" smtClean="0"/>
              <a:t> </a:t>
            </a:r>
            <a:r>
              <a:rPr lang="en-US" dirty="0"/>
              <a:t>179</a:t>
            </a:r>
          </a:p>
        </p:txBody>
      </p:sp>
    </p:spTree>
    <p:extLst>
      <p:ext uri="{BB962C8B-B14F-4D97-AF65-F5344CB8AC3E}">
        <p14:creationId xmlns:p14="http://schemas.microsoft.com/office/powerpoint/2010/main" val="709255706"/>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2164</TotalTime>
  <Words>4318</Words>
  <Application>Microsoft Office PowerPoint</Application>
  <PresentationFormat>Widescreen</PresentationFormat>
  <Paragraphs>189</Paragraphs>
  <Slides>54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Consolas</vt:lpstr>
      <vt:lpstr>Corbel</vt:lpstr>
      <vt:lpstr>Chalkboard 16x9</vt:lpstr>
      <vt:lpstr>Карактеристике лекарске професије Учесници у здравственом процесу </vt:lpstr>
      <vt:lpstr>Обука лекара</vt:lpstr>
      <vt:lpstr>Здравствене специјализације</vt:lpstr>
      <vt:lpstr>Специјализације и субспецијализације</vt:lpstr>
      <vt:lpstr>Стручно усавршавање</vt:lpstr>
      <vt:lpstr>Специјализант</vt:lpstr>
      <vt:lpstr>Процедура специјализације</vt:lpstr>
      <vt:lpstr>Специјализације</vt:lpstr>
      <vt:lpstr> У систему здравствене заштите може бити ангажован лекар, односно медицински радник, који је завршио медицинско образовање на одговарајућој школи, факултету или специјализацији у иностранству, као и лекар, односно здравствени сарадник који је страни држављанин, ако им је призната инострана школска исправа (валидација дипломе). Признавање стране школске исправе врши се у складу са законом. </vt:lpstr>
      <vt:lpstr>Примаријус</vt:lpstr>
      <vt:lpstr>Процена потреба система здравствене заштите</vt:lpstr>
      <vt:lpstr>Лиценцирање лекара</vt:lpstr>
      <vt:lpstr>Лиценца</vt:lpstr>
      <vt:lpstr>Здравствени радник може да се бави медицином у здравственој установи или приватној пракси ако: има приправнички стаж и положен стручни испит; добио или обновио лиценцу (члан 153). Обављање здравствене делатности подразумева самостално пружање здравствене заштите без непосредног надзора другог здравственог радника.</vt:lpstr>
      <vt:lpstr>Лиценца</vt:lpstr>
      <vt:lpstr>Здравствени радник коме није издата или није обновљена лиценца, под условима утврђеним законом, не може обављати самосталну праксу у здравственој установи или приватној пракси. До издавања, односно обнове лиценце, здравствени радник може да пружа здравствену заштиту у здравственој установи или приватној пракси под надзором лекара који је издао или је обновио лиценцу код надлежног удружења, а које ће одредити директор здравствене установе или оснивач приватне праксе. </vt:lpstr>
      <vt:lpstr>Лиценца се може издати под условом да здравствени радник: </vt:lpstr>
      <vt:lpstr>Одузета лиценца</vt:lpstr>
      <vt:lpstr>Обнова лиценце</vt:lpstr>
      <vt:lpstr>Комора привремено одузима лиценцу здравственом раднику:</vt:lpstr>
      <vt:lpstr>Посебни случајеви</vt:lpstr>
      <vt:lpstr>Професионални прекршај</vt:lpstr>
      <vt:lpstr>Уговор о допунском раду</vt:lpstr>
      <vt:lpstr>Допунски рад без сагласности</vt:lpstr>
      <vt:lpstr>PowerPoint Presentation</vt:lpstr>
      <vt:lpstr>Страни држављанин који обавља здравствену делатност</vt:lpstr>
      <vt:lpstr>Поред услова прописаних законом којим се уређују улазак, кретање и боравак страних држављана, страни држављанин мора да испуњава и следеће услове: </vt:lpstr>
      <vt:lpstr> Привремена лиценца се издаје у поступку који уређује надлежна комора здравствених радника. Комора може издати привремену дозволу на укупно трајање до 180 дана у току једне календарске године. Здравственој установи, односно приватној пракси, забрањено је ангажовање страних домаћих здравствених радника супротно закону.  </vt:lpstr>
      <vt:lpstr>„Лекар опште праксе“ </vt:lpstr>
      <vt:lpstr>Изабрани лекар је: </vt:lpstr>
      <vt:lpstr>Изабрани лекар</vt:lpstr>
      <vt:lpstr>Процедура избора лекара</vt:lpstr>
      <vt:lpstr>Лекар специјалиста </vt:lpstr>
      <vt:lpstr>Рад лекара специјалисте</vt:lpstr>
      <vt:lpstr>Права лекара</vt:lpstr>
      <vt:lpstr>Право на обављање лекарске професије</vt:lpstr>
      <vt:lpstr> ЗЗЗ дефинише медицинску професију као ону која пружа здравствену заштиту грађана. Подразумева спровођење мера и активности у вези са здравственом заштитом које се користе за заштиту и унапређење здравља људи које обављају медицинске службе и све у складу са доктрином здравствене заштите и уз помоћ здравствених технологија. Мере и активности које се примењују треба да буду засноване на научним доказима, односно да буду безбедне и делотворне иу складу са принципима професионалне етике (члан 5).</vt:lpstr>
      <vt:lpstr> Када је у питању приватна пракса, лекар треба да обавља одређене медицинске послове прописане законом или поверене уредбом министра.</vt:lpstr>
      <vt:lpstr> Закон се односи и на обављање одређених делатности у приватној пракси. Није дозвољено обављање истих који се односе на хитну помоћ, снабдевање крвљу и крвним производима, узимање, складиштење и пресађивање органа и делова људског тела, производњу серума и вакцина, обављање патоанатомских и обдукционих послова, као ни здравствене делатности у јавном сектору. здравље (члан 38 став 8). Даље, није дозвољено обављање било каквог медицинског истраживања у приватној пракси (члан 25). </vt:lpstr>
      <vt:lpstr>Обавеза пружања хитне медицинске помоћи </vt:lpstr>
      <vt:lpstr>Лекарска злоупотреба је кажњива правилом да је лекару забрањено да злоупотребљава овлашћење на радном месту (члан 18).</vt:lpstr>
      <vt:lpstr>Лекар не може користити лекарски позив или свој положај да прибави противправну материјалну корист или друге користи ни себи ни другима.</vt:lpstr>
      <vt:lpstr>Лекар не може да користи звања која му нису званично додељена.</vt:lpstr>
      <vt:lpstr>Лекар треба да поступа са повећаном пажњом и по свом најбољем знању када даје лекарска уверења, извештаје и мишљења.</vt:lpstr>
      <vt:lpstr> Давање било каквих лажних потврда  (о лековима, уређајима, методама, здравственом стању и сл.) представља озбиљно кршење принципа медицинске етике. Некритичко објављивање и промоција недовољно проверених дијагностичких, терапијских и других метода лечења, као и лекова, представља етичко кршење.</vt:lpstr>
      <vt:lpstr>Лекар је дужан да се супротстави непрофесионалном, неетичком и незаконитом поступању лекара у области дијагностике и лечења и да о томе обавести надлежне органе и установе.</vt:lpstr>
      <vt:lpstr>У обављању своје професије, лекар се не сме руководити мотивима личне користи. Лекар је дужан да се активно бори против корупције у здравству, уз подршку и ангажовање коморе и надлежних државних и других органа и организација.</vt:lpstr>
      <vt:lpstr>Свака злоупотреба јавних овлашћења и средстава за лично богаћење је нечасна за лекара. Лекару није дозвољено да своје стручно знање и искуство користи у нехумане сврхе или да учествује у вршењу тортуре или других облика понижавања, презира и окрутног поступања према другом људском бићу.</vt:lpstr>
      <vt:lpstr>Постоје и друга кривична дела у оквиру закона која су од општег значаја јер се тичу не само здравственог система већ и привредних делатности као што су давање лажног сведочења, одавање професионалне тајне, злоупотреба положаја, трговина људима (органима) итд.</vt:lpstr>
      <vt:lpstr> СЛУЧАЈ 1: ПРОФЕСИОНАЛНЕ ГРАНИЦЕ</vt:lpstr>
      <vt:lpstr>Питања</vt:lpstr>
      <vt:lpstr>Одговор</vt:lpstr>
      <vt:lpstr>KEY POINTS</vt:lpstr>
      <vt:lpstr>Хвала на пажњи!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Tina</cp:lastModifiedBy>
  <cp:revision>365</cp:revision>
  <dcterms:created xsi:type="dcterms:W3CDTF">2017-12-03T22:12:24Z</dcterms:created>
  <dcterms:modified xsi:type="dcterms:W3CDTF">2024-04-18T09:04:30Z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